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6" r:id="rId5"/>
    <p:sldId id="290" r:id="rId6"/>
    <p:sldId id="294" r:id="rId7"/>
    <p:sldId id="287" r:id="rId8"/>
    <p:sldId id="270" r:id="rId9"/>
    <p:sldId id="288" r:id="rId10"/>
    <p:sldId id="295" r:id="rId11"/>
    <p:sldId id="289" r:id="rId12"/>
    <p:sldId id="283" r:id="rId13"/>
    <p:sldId id="293" r:id="rId14"/>
    <p:sldId id="285" r:id="rId15"/>
    <p:sldId id="284" r:id="rId16"/>
    <p:sldId id="291" r:id="rId17"/>
    <p:sldId id="296" r:id="rId18"/>
    <p:sldId id="268" r:id="rId19"/>
    <p:sldId id="280" r:id="rId20"/>
    <p:sldId id="261" r:id="rId21"/>
    <p:sldId id="279" r:id="rId22"/>
    <p:sldId id="278" r:id="rId23"/>
    <p:sldId id="277" r:id="rId24"/>
    <p:sldId id="297" r:id="rId25"/>
    <p:sldId id="264" r:id="rId26"/>
    <p:sldId id="267" r:id="rId27"/>
    <p:sldId id="286" r:id="rId28"/>
    <p:sldId id="298"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7F7F7F"/>
    <a:srgbClr val="00B0F0"/>
    <a:srgbClr val="92D050"/>
    <a:srgbClr val="FFC000"/>
    <a:srgbClr val="FF4D4D"/>
    <a:srgbClr val="6AD2F7"/>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CDCFE-13D9-4CD2-97BE-F4CD6DB6C8D7}" v="229" dt="2020-09-09T19:02:25.193"/>
    <p1510:client id="{1E559A67-0B91-4829-28F3-1E30D3BEAD6C}" v="618" dt="2020-09-09T18:59:41.013"/>
    <p1510:client id="{EDD63D5E-5BFA-42E0-50F9-1132FDDCD31A}" v="33" dt="2020-09-09T18:57:12.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D3795-8575-4CD1-88A5-481C87752DD8}" type="datetimeFigureOut">
              <a:rPr lang="en-US"/>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7D8B4-4D1C-4D6E-9883-537FA0597014}" type="slidenum">
              <a:rPr lang="en-US"/>
              <a:t>‹#›</a:t>
            </a:fld>
            <a:endParaRPr lang="en-US"/>
          </a:p>
        </p:txBody>
      </p:sp>
    </p:spTree>
    <p:extLst>
      <p:ext uri="{BB962C8B-B14F-4D97-AF65-F5344CB8AC3E}">
        <p14:creationId xmlns:p14="http://schemas.microsoft.com/office/powerpoint/2010/main" val="310989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b="1" u="sng"/>
              <a:t>iReady</a:t>
            </a:r>
            <a:endParaRPr lang="en-US"/>
          </a:p>
          <a:p>
            <a:pPr lvl="1">
              <a:lnSpc>
                <a:spcPct val="90000"/>
              </a:lnSpc>
              <a:spcBef>
                <a:spcPts val="500"/>
              </a:spcBef>
              <a:buFont typeface="Arial"/>
              <a:buChar char="•"/>
            </a:pPr>
            <a:r>
              <a:rPr lang="en-US"/>
              <a:t>    All students in Grades K-10 will take the winter diagnostic along with students in Grades 11-12 who score 30%ile and below in fall.</a:t>
            </a:r>
            <a:endParaRPr lang="en-US">
              <a:cs typeface="Calibri"/>
            </a:endParaRPr>
          </a:p>
          <a:p>
            <a:pPr lvl="1">
              <a:lnSpc>
                <a:spcPct val="90000"/>
              </a:lnSpc>
              <a:spcBef>
                <a:spcPts val="500"/>
              </a:spcBef>
              <a:buFont typeface="Arial"/>
              <a:buChar char="•"/>
            </a:pPr>
            <a:r>
              <a:rPr lang="en-US"/>
              <a:t>The </a:t>
            </a:r>
            <a:r>
              <a:rPr lang="en-US" err="1"/>
              <a:t>i</a:t>
            </a:r>
            <a:r>
              <a:rPr lang="en-US"/>
              <a:t>-Ready diagnostic will be administered to Grades 3-12 at home and to Grades K-2 at home if determined possible by the school.  Grades K-2 students can take the diagnostic when they return to face-to-face.</a:t>
            </a:r>
            <a:endParaRPr lang="en-US">
              <a:cs typeface="Calibri"/>
            </a:endParaRPr>
          </a:p>
          <a:p>
            <a:pPr lvl="1">
              <a:lnSpc>
                <a:spcPct val="90000"/>
              </a:lnSpc>
              <a:spcBef>
                <a:spcPts val="500"/>
              </a:spcBef>
              <a:buFont typeface="Arial"/>
              <a:buChar char="•"/>
            </a:pPr>
            <a:r>
              <a:rPr lang="en-US">
                <a:cs typeface="Calibri"/>
              </a:rPr>
              <a:t>*Adaptive software moving students </a:t>
            </a:r>
          </a:p>
          <a:p>
            <a:endParaRPr lang="en-US">
              <a:cs typeface="Calibri"/>
            </a:endParaRPr>
          </a:p>
        </p:txBody>
      </p:sp>
      <p:sp>
        <p:nvSpPr>
          <p:cNvPr id="4" name="Slide Number Placeholder 3"/>
          <p:cNvSpPr>
            <a:spLocks noGrp="1"/>
          </p:cNvSpPr>
          <p:nvPr>
            <p:ph type="sldNum" sz="quarter" idx="5"/>
          </p:nvPr>
        </p:nvSpPr>
        <p:spPr/>
        <p:txBody>
          <a:bodyPr/>
          <a:lstStyle/>
          <a:p>
            <a:fld id="{AB57D8B4-4D1C-4D6E-9883-537FA0597014}" type="slidenum">
              <a:rPr lang="en-US"/>
              <a:t>22</a:t>
            </a:fld>
            <a:endParaRPr lang="en-US"/>
          </a:p>
        </p:txBody>
      </p:sp>
    </p:spTree>
    <p:extLst>
      <p:ext uri="{BB962C8B-B14F-4D97-AF65-F5344CB8AC3E}">
        <p14:creationId xmlns:p14="http://schemas.microsoft.com/office/powerpoint/2010/main" val="265113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E7A8-7102-452A-AE11-72252AE96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A6A47-FB92-4755-BEE9-F856BDACC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78C3C-0BA1-440A-9165-17583923C82B}"/>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5" name="Footer Placeholder 4">
            <a:extLst>
              <a:ext uri="{FF2B5EF4-FFF2-40B4-BE49-F238E27FC236}">
                <a16:creationId xmlns:a16="http://schemas.microsoft.com/office/drawing/2014/main" id="{A8C13B51-6106-4C0D-91BD-67535AE6C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BD032-46AD-4347-AAC1-451F22611776}"/>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15594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FAE4-259C-4AA4-84EC-F954C1E211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E32FD1-DB9F-4A7B-A5CB-C8EC09194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8DB5B-654E-43A5-A830-1A08B60ED13A}"/>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5" name="Footer Placeholder 4">
            <a:extLst>
              <a:ext uri="{FF2B5EF4-FFF2-40B4-BE49-F238E27FC236}">
                <a16:creationId xmlns:a16="http://schemas.microsoft.com/office/drawing/2014/main" id="{9F5A372E-936E-4748-B9A8-856CC1535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E935A-7503-4569-97B6-8CEBA0C350D5}"/>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97132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B3681-6C8D-45FB-BF78-C2B16602D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01055D-75CF-4283-B0C7-DAC3157983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D3689-3F10-4DAC-9E4D-4CC626A2F53B}"/>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5" name="Footer Placeholder 4">
            <a:extLst>
              <a:ext uri="{FF2B5EF4-FFF2-40B4-BE49-F238E27FC236}">
                <a16:creationId xmlns:a16="http://schemas.microsoft.com/office/drawing/2014/main" id="{E3864497-8762-404E-94DF-9A43DAB84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7C000-4E38-478F-BBD9-9976A00D970D}"/>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135741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76A6-7002-4985-836C-07E573E98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CAE73-CE6C-400B-8273-0B813F332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39D3C-8275-4D33-9420-56BBC294132C}"/>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5" name="Footer Placeholder 4">
            <a:extLst>
              <a:ext uri="{FF2B5EF4-FFF2-40B4-BE49-F238E27FC236}">
                <a16:creationId xmlns:a16="http://schemas.microsoft.com/office/drawing/2014/main" id="{6F97BFB8-50E1-4DA1-902C-FEAAE4811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C2B45-B56E-4C3B-A648-930092D94D21}"/>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4414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3A56-8FEC-4975-AE25-3C6EA84B2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AE32CB-8CAF-4FC8-B054-40005AA2E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34731-C1E5-4B21-910C-71FF03233DBE}"/>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5" name="Footer Placeholder 4">
            <a:extLst>
              <a:ext uri="{FF2B5EF4-FFF2-40B4-BE49-F238E27FC236}">
                <a16:creationId xmlns:a16="http://schemas.microsoft.com/office/drawing/2014/main" id="{20B50D11-044C-440E-82BD-3E2F08BF8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F8D3-771A-4BFF-A9E5-2555435B9173}"/>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21901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410A-1B6B-4151-A38A-5390AB504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4832D-CB1B-4819-959D-0FF1E366BD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F8E63-38A8-4B0D-B12B-25E274405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B8D5DC-9FF4-43B8-A145-0D4E6DC295C0}"/>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6" name="Footer Placeholder 5">
            <a:extLst>
              <a:ext uri="{FF2B5EF4-FFF2-40B4-BE49-F238E27FC236}">
                <a16:creationId xmlns:a16="http://schemas.microsoft.com/office/drawing/2014/main" id="{D34B5EE5-BB75-40F2-A9AB-60D9BFFB3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A869A-7B5E-474F-B0B6-B7F94C26080C}"/>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255932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B30A-D2E2-4176-8C23-A257E0EE9C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4C823-FCC1-4F89-9A0B-5FB61811A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706FB-675E-438B-BD17-EFA288387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F43B7-D1B7-4175-A097-7385271C0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20A2D-8ABB-45D7-8897-B8C4CC6AD9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1A7A3-19ED-4397-AFBF-44C7A2C0F729}"/>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8" name="Footer Placeholder 7">
            <a:extLst>
              <a:ext uri="{FF2B5EF4-FFF2-40B4-BE49-F238E27FC236}">
                <a16:creationId xmlns:a16="http://schemas.microsoft.com/office/drawing/2014/main" id="{B531D789-0915-4B4A-A0A1-62FDA3F46A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731A6B-320E-46F6-8E01-6E23B762F694}"/>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83463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2332-E4D5-445D-B04E-D18AE9244C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BE3E93-E88E-4F2A-8995-EDC37ACA4D65}"/>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4" name="Footer Placeholder 3">
            <a:extLst>
              <a:ext uri="{FF2B5EF4-FFF2-40B4-BE49-F238E27FC236}">
                <a16:creationId xmlns:a16="http://schemas.microsoft.com/office/drawing/2014/main" id="{E130A7FF-162A-4267-BF47-8E86DB69C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9B0C8-7C09-4F3A-BE4C-BCB1B40CA7A8}"/>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138243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313BF-81F0-4272-9B44-9BE7C6141097}"/>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3" name="Footer Placeholder 2">
            <a:extLst>
              <a:ext uri="{FF2B5EF4-FFF2-40B4-BE49-F238E27FC236}">
                <a16:creationId xmlns:a16="http://schemas.microsoft.com/office/drawing/2014/main" id="{5807C8F3-0A0E-43E2-9283-4267347B58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AE4B5-800B-48D6-B847-2C4A2B0F4C3B}"/>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104021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70F2-560C-439C-AC38-EB6F48081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3F0FC-67FF-44FB-B435-8BDE528E4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487DE7-F0A6-476C-B210-AFA5D2511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3C242-EAE6-4533-BB14-EA8672AC1BA0}"/>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6" name="Footer Placeholder 5">
            <a:extLst>
              <a:ext uri="{FF2B5EF4-FFF2-40B4-BE49-F238E27FC236}">
                <a16:creationId xmlns:a16="http://schemas.microsoft.com/office/drawing/2014/main" id="{339B199C-59E8-41B9-BFF6-683ED49DA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5E7883-DACC-4EE4-B1C8-D4C83B47EEE7}"/>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293097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113B-F6D5-4D5C-B230-033AD4139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CA2665-58E8-4A63-926B-CC9B4DA3D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CF5AC3-01EB-4788-B2D8-B0DC546FD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16F1E-CA2E-4A90-9A01-570783DD1FB3}"/>
              </a:ext>
            </a:extLst>
          </p:cNvPr>
          <p:cNvSpPr>
            <a:spLocks noGrp="1"/>
          </p:cNvSpPr>
          <p:nvPr>
            <p:ph type="dt" sz="half" idx="10"/>
          </p:nvPr>
        </p:nvSpPr>
        <p:spPr/>
        <p:txBody>
          <a:bodyPr/>
          <a:lstStyle/>
          <a:p>
            <a:fld id="{2CA22F6E-6ECF-4050-B29A-F6D025680729}" type="datetimeFigureOut">
              <a:rPr lang="en-US" smtClean="0"/>
              <a:t>9/9/2020</a:t>
            </a:fld>
            <a:endParaRPr lang="en-US"/>
          </a:p>
        </p:txBody>
      </p:sp>
      <p:sp>
        <p:nvSpPr>
          <p:cNvPr id="6" name="Footer Placeholder 5">
            <a:extLst>
              <a:ext uri="{FF2B5EF4-FFF2-40B4-BE49-F238E27FC236}">
                <a16:creationId xmlns:a16="http://schemas.microsoft.com/office/drawing/2014/main" id="{0DC33FD9-96CE-414B-A2D3-C5B1CA0E1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C7001-F93D-4244-80BC-356726100E75}"/>
              </a:ext>
            </a:extLst>
          </p:cNvPr>
          <p:cNvSpPr>
            <a:spLocks noGrp="1"/>
          </p:cNvSpPr>
          <p:nvPr>
            <p:ph type="sldNum" sz="quarter" idx="12"/>
          </p:nvPr>
        </p:nvSpPr>
        <p:spPr/>
        <p:txBody>
          <a:bodyPr/>
          <a:lstStyle/>
          <a:p>
            <a:fld id="{A9BD6E6B-FCF8-4F72-9B32-E81BD51D2B3E}" type="slidenum">
              <a:rPr lang="en-US" smtClean="0"/>
              <a:t>‹#›</a:t>
            </a:fld>
            <a:endParaRPr lang="en-US"/>
          </a:p>
        </p:txBody>
      </p:sp>
    </p:spTree>
    <p:extLst>
      <p:ext uri="{BB962C8B-B14F-4D97-AF65-F5344CB8AC3E}">
        <p14:creationId xmlns:p14="http://schemas.microsoft.com/office/powerpoint/2010/main" val="160600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CA376-9786-4B9B-98E8-D42A0A2E6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F27F6-3FC7-4E69-8114-38B992DB6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2EB29-FB0B-4288-BBDC-6E573B93B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22F6E-6ECF-4050-B29A-F6D025680729}" type="datetimeFigureOut">
              <a:rPr lang="en-US" smtClean="0"/>
              <a:t>9/9/2020</a:t>
            </a:fld>
            <a:endParaRPr lang="en-US"/>
          </a:p>
        </p:txBody>
      </p:sp>
      <p:sp>
        <p:nvSpPr>
          <p:cNvPr id="5" name="Footer Placeholder 4">
            <a:extLst>
              <a:ext uri="{FF2B5EF4-FFF2-40B4-BE49-F238E27FC236}">
                <a16:creationId xmlns:a16="http://schemas.microsoft.com/office/drawing/2014/main" id="{35203690-982E-4CE4-9718-DFFACBB30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B2E2CC-2CFC-4ECD-B337-6F3F30C31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D6E6B-FCF8-4F72-9B32-E81BD51D2B3E}" type="slidenum">
              <a:rPr lang="en-US" smtClean="0"/>
              <a:t>‹#›</a:t>
            </a:fld>
            <a:endParaRPr lang="en-US"/>
          </a:p>
        </p:txBody>
      </p:sp>
    </p:spTree>
    <p:extLst>
      <p:ext uri="{BB962C8B-B14F-4D97-AF65-F5344CB8AC3E}">
        <p14:creationId xmlns:p14="http://schemas.microsoft.com/office/powerpoint/2010/main" val="335992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ultonschools.org/infinitecampu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mployees.fultonschools.org/academics/Personalized%20Learning/Documents/SMF%20Elementary%20ELA%20Prioritized%20Standard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mployees.fultonschools.org/academics/Personalized%20Learning/Documents/SMF%20Elementary%20Math%20Prioritized%20Standard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ultonk12.sharepoint.com/sites/standardsmastery/Shared%20Documents/Forms/AllItems.aspx?originalPath=aHR0cHM6Ly9mdWx0b25rMTIuc2hhcmVwb2ludC5jb20vOmY6L3Mvc3RhbmRhcmRzbWFzdGVyeS9FdWVzSlhUNFkwSk1yVHhocnhBZHJBY0IyNFBpWlJwYUltb21QN1VXVGJPdUd3P3J0aW1lPWdXOUx3M0ZQMkVn&amp;id=%2Fsites%2Fstandardsmastery%2FShared%20Documents%2FStandards%20Mastery%20Resources%2FTeachers%20Sharing%20with%20Teachers%2FElementary%2F5th%2FELA%2F5th%20Grade%20ELA%202019%20SMF%20Graphs%2Epdf&amp;parent=%2Fsites%2Fstandardsmastery%2FShared%20Documents%2FStandards%20Mastery%20Resources%2FTeachers%20Sharing%20with%20Teachers%2FElementary%2F5th%2FELA" TargetMode="External"/><Relationship Id="rId2" Type="http://schemas.openxmlformats.org/officeDocument/2006/relationships/hyperlink" Target="https://employees.fultonschools.org/academics/landt/humanities/LanguageArts/Curriculum%20maps/Grade%205%20ELA%20Georgia%20Standards%20of%20Excellenc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ultonk12.sharepoint.com/sites/standardsmastery/Shared%20Documents/Forms/AllItems.aspx?originalPath=aHR0cHM6Ly9mdWx0b25rMTIuc2hhcmVwb2ludC5jb20vOmY6L3Mvc3RhbmRhcmRzbWFzdGVyeS9FdWVzSlhUNFkwSk1yVHhocnhBZHJBY0IyNFBpWlJwYUltb21QN1VXVGJPdUd3P3J0aW1lPWdXOUx3M0ZQMkVn&amp;id=%2Fsites%2Fstandardsmastery%2FShared%20Documents%2FStandards%20Mastery%20Resources%2FTeachers%20Sharing%20with%20Teachers%2FElementary%2F5th%2FScience%2F5th%20Grade%20Science%20SMF%20Graphs%202019%2Epdf&amp;parent=%2Fsites%2Fstandardsmastery%2FShared%20Documents%2FStandards%20Mastery%20Resources%2FTeachers%20Sharing%20with%20Teachers%2FElementary%2F5th%2FScience" TargetMode="External"/><Relationship Id="rId2" Type="http://schemas.openxmlformats.org/officeDocument/2006/relationships/hyperlink" Target="https://employees.fultonschools.org/academics/Personalized%20Learning/Documents/SMF%20Elementary%20Science%20Prioritized%20Standard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18" Type="http://schemas.openxmlformats.org/officeDocument/2006/relationships/slide" Target="slide24.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slide" Target="slide4.xml"/><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hyperlink" Target="http://flipbarnwell.weebly.com/" TargetMode="External"/><Relationship Id="rId2" Type="http://schemas.openxmlformats.org/officeDocument/2006/relationships/hyperlink" Target="https://employees.fultonschools.org/academics/Personalized%20Learning/Documents/SMF%20Elementary%20Math%20Prioritized%20Standards.pdf" TargetMode="External"/><Relationship Id="rId1" Type="http://schemas.openxmlformats.org/officeDocument/2006/relationships/slideLayout" Target="../slideLayouts/slideLayout2.xml"/><Relationship Id="rId4" Type="http://schemas.openxmlformats.org/officeDocument/2006/relationships/hyperlink" Target="https://employees.fultonschools.org/academics/Personalized%20Learning/Documents/SMF%20Middle%20School%20Math%20Prioritized%20Standards.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forms.office.com/Pages/ResponsePage.aspx?id=mLHcDGmBcEu6n9p-O6cAwkbyIM6UmflCnuiV6WrXUR9UQkZFNFZFSkhMSFQ3VkFSVVpYOUZJRkRGRS4u"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launchpad.classlink.com/fc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fr.wikipedia.org/wiki/Microsoft_Team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forms.office.com/Pages/ResponsePage.aspx?id=mLHcDGmBcEu6n9p-O6cAwsk2T6JIhhhJmUEOoMvJOCdUNzdaM0VMSzZaTFVDRkhKR09KREVSWEJUUy4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barnwellpto.org/" TargetMode="Externa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player.vimeo.com/video/455297120?app_id=122963" TargetMode="External"/><Relationship Id="rId6" Type="http://schemas.openxmlformats.org/officeDocument/2006/relationships/image" Target="../media/image1.png"/><Relationship Id="rId5" Type="http://schemas.openxmlformats.org/officeDocument/2006/relationships/hyperlink" Target="https://barnwellpto.membershiptoolkit.com/" TargetMode="External"/><Relationship Id="rId4" Type="http://schemas.openxmlformats.org/officeDocument/2006/relationships/hyperlink" Target="https://nam03.safelinks.protection.outlook.com/?url=http%3A%2F%2Fbarnwellpto.membershiptoolkit.com%2F&amp;data=02%7C01%7CRoperT%40fultonschools.org%7C7a71bbed0f0442ef17e608d84f68ef82%7C0cdcb19881694b70ba9fda7e3ba700c2%7C1%7C0%7C637346659394516646&amp;sdata=DSCutJ26LxntCwtOiF3h0HigAoxFN47LyGgyovJkemY%3D&amp;reserved=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mployees.fultonschools.org/academics/ss/discipline/SiteAssets/Pages/Code-of-Conduct/2020-2021%20Code%20of%20Conduct%20-%20English.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FCC813-8DA5-4205-B8FA-EE34953A7204}"/>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Abadi"/>
              </a:rPr>
              <a:t>Curriculum Night</a:t>
            </a:r>
            <a:br>
              <a:rPr lang="en-US" sz="8000" kern="1200">
                <a:latin typeface="Abadi"/>
              </a:rPr>
            </a:br>
            <a:r>
              <a:rPr lang="en-US" sz="5400">
                <a:solidFill>
                  <a:srgbClr val="FFFFFF"/>
                </a:solidFill>
                <a:latin typeface="Abadi"/>
              </a:rPr>
              <a:t>2020</a:t>
            </a:r>
            <a:r>
              <a:rPr lang="en-US" sz="5400" kern="1200">
                <a:solidFill>
                  <a:srgbClr val="FFFFFF"/>
                </a:solidFill>
                <a:latin typeface="Abadi"/>
              </a:rPr>
              <a:t> - </a:t>
            </a:r>
            <a:r>
              <a:rPr lang="en-US" sz="5400">
                <a:solidFill>
                  <a:srgbClr val="FFFFFF"/>
                </a:solidFill>
                <a:latin typeface="Abadi"/>
              </a:rPr>
              <a:t>2021</a:t>
            </a:r>
            <a:endParaRPr lang="en-US" sz="5400" kern="1200">
              <a:solidFill>
                <a:srgbClr val="FFFFFF"/>
              </a:solidFill>
              <a:latin typeface="Abadi"/>
            </a:endParaRP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016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00356-7489-4082-B2DA-0E1EEDAC1880}"/>
              </a:ext>
            </a:extLst>
          </p:cNvPr>
          <p:cNvSpPr>
            <a:spLocks noGrp="1"/>
          </p:cNvSpPr>
          <p:nvPr>
            <p:ph type="title"/>
          </p:nvPr>
        </p:nvSpPr>
        <p:spPr>
          <a:xfrm>
            <a:off x="2925" y="640081"/>
            <a:ext cx="3574569" cy="5257799"/>
          </a:xfrm>
        </p:spPr>
        <p:txBody>
          <a:bodyPr vert="horz" lIns="91440" tIns="45720" rIns="91440" bIns="45720" rtlCol="0" anchor="ctr">
            <a:normAutofit/>
          </a:bodyPr>
          <a:lstStyle/>
          <a:p>
            <a:pPr algn="ctr"/>
            <a:r>
              <a:rPr lang="en-US" sz="4500">
                <a:solidFill>
                  <a:srgbClr val="2C2C2C"/>
                </a:solidFill>
                <a:latin typeface="Abadi"/>
              </a:rPr>
              <a:t>Attendance</a:t>
            </a:r>
            <a:endParaRPr lang="en-US" sz="4500">
              <a:solidFill>
                <a:srgbClr val="2C2C2C"/>
              </a:solidFill>
              <a:latin typeface="Abadi"/>
              <a:cs typeface="Calibri Light"/>
            </a:endParaRPr>
          </a:p>
        </p:txBody>
      </p:sp>
      <p:sp>
        <p:nvSpPr>
          <p:cNvPr id="24"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screenshot of a cell phone&#10;&#10;Description automatically generated">
            <a:extLst>
              <a:ext uri="{FF2B5EF4-FFF2-40B4-BE49-F238E27FC236}">
                <a16:creationId xmlns:a16="http://schemas.microsoft.com/office/drawing/2014/main" id="{73535BBE-D873-4055-9492-08ECCB6DB806}"/>
              </a:ext>
            </a:extLst>
          </p:cNvPr>
          <p:cNvPicPr>
            <a:picLocks noChangeAspect="1"/>
          </p:cNvPicPr>
          <p:nvPr/>
        </p:nvPicPr>
        <p:blipFill rotWithShape="1">
          <a:blip r:embed="rId2"/>
          <a:srcRect l="3618" t="3101" r="80174" b="85385"/>
          <a:stretch/>
        </p:blipFill>
        <p:spPr>
          <a:xfrm>
            <a:off x="3578425" y="483806"/>
            <a:ext cx="1502813" cy="802484"/>
          </a:xfrm>
          <a:prstGeom prst="rect">
            <a:avLst/>
          </a:prstGeom>
        </p:spPr>
      </p:pic>
      <p:sp>
        <p:nvSpPr>
          <p:cNvPr id="5" name="TextBox 4">
            <a:extLst>
              <a:ext uri="{FF2B5EF4-FFF2-40B4-BE49-F238E27FC236}">
                <a16:creationId xmlns:a16="http://schemas.microsoft.com/office/drawing/2014/main" id="{46E4AC77-2390-42AD-86A1-28C5D326AB4F}"/>
              </a:ext>
            </a:extLst>
          </p:cNvPr>
          <p:cNvSpPr txBox="1"/>
          <p:nvPr/>
        </p:nvSpPr>
        <p:spPr>
          <a:xfrm>
            <a:off x="4486787" y="1684593"/>
            <a:ext cx="682358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During Universal Remote Learning, students are marked “participated” by their teacher when a student either attends a synchronous lesson, communicates directly with the school, or submits a work assignment.</a:t>
            </a:r>
            <a:br>
              <a:rPr lang="en-US" sz="1600">
                <a:latin typeface="Arial"/>
                <a:cs typeface="Arial"/>
              </a:rPr>
            </a:br>
            <a:r>
              <a:rPr lang="en-US" sz="1600">
                <a:latin typeface="Arial"/>
                <a:cs typeface="Arial"/>
              </a:rPr>
              <a:t>For different grade levels, this happens at a different frequency as listed below:</a:t>
            </a:r>
          </a:p>
          <a:p>
            <a:endParaRPr lang="en-US" sz="1000">
              <a:latin typeface="Arial"/>
              <a:cs typeface="Arial"/>
            </a:endParaRPr>
          </a:p>
          <a:p>
            <a:r>
              <a:rPr lang="en-US" sz="2000" b="1" u="sng">
                <a:latin typeface="Arial"/>
                <a:cs typeface="Arial"/>
              </a:rPr>
              <a:t>When is a student marked absent for the day?</a:t>
            </a:r>
          </a:p>
          <a:p>
            <a:endParaRPr lang="en-US" sz="1000">
              <a:latin typeface="Arial"/>
              <a:cs typeface="Arial"/>
            </a:endParaRPr>
          </a:p>
          <a:p>
            <a:r>
              <a:rPr lang="en-US" sz="1600">
                <a:latin typeface="Arial"/>
                <a:cs typeface="Arial"/>
              </a:rPr>
              <a:t>For any class where a student is not marked as participated, a “Virtual Absence” will appear in the Campus student and parent portal the next day. </a:t>
            </a:r>
          </a:p>
          <a:p>
            <a:br>
              <a:rPr lang="en-US" sz="1600">
                <a:latin typeface="Arial"/>
                <a:cs typeface="Arial"/>
              </a:rPr>
            </a:br>
            <a:r>
              <a:rPr lang="en-US" sz="1600">
                <a:latin typeface="Arial"/>
                <a:cs typeface="Arial"/>
              </a:rPr>
              <a:t>A student is only marked ABSENT for the day if they did not participate for the entire day. </a:t>
            </a:r>
          </a:p>
        </p:txBody>
      </p:sp>
    </p:spTree>
    <p:extLst>
      <p:ext uri="{BB962C8B-B14F-4D97-AF65-F5344CB8AC3E}">
        <p14:creationId xmlns:p14="http://schemas.microsoft.com/office/powerpoint/2010/main" val="365229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00356-7489-4082-B2DA-0E1EEDAC1880}"/>
              </a:ext>
            </a:extLst>
          </p:cNvPr>
          <p:cNvSpPr>
            <a:spLocks noGrp="1"/>
          </p:cNvSpPr>
          <p:nvPr>
            <p:ph type="title"/>
          </p:nvPr>
        </p:nvSpPr>
        <p:spPr>
          <a:xfrm>
            <a:off x="2924" y="640081"/>
            <a:ext cx="3574570" cy="5225603"/>
          </a:xfrm>
        </p:spPr>
        <p:txBody>
          <a:bodyPr vert="horz" lIns="91440" tIns="45720" rIns="91440" bIns="45720" rtlCol="0" anchor="ctr">
            <a:normAutofit/>
          </a:bodyPr>
          <a:lstStyle/>
          <a:p>
            <a:pPr algn="ctr"/>
            <a:r>
              <a:rPr lang="en-US" sz="4500">
                <a:solidFill>
                  <a:srgbClr val="2C2C2C"/>
                </a:solidFill>
                <a:latin typeface="Abadi"/>
              </a:rPr>
              <a:t>Grading</a:t>
            </a:r>
            <a:endParaRPr lang="en-US" sz="4500">
              <a:solidFill>
                <a:srgbClr val="2C2C2C"/>
              </a:solidFill>
              <a:latin typeface="Abadi"/>
              <a:cs typeface="Calibri Light"/>
            </a:endParaRPr>
          </a:p>
        </p:txBody>
      </p:sp>
      <p:sp>
        <p:nvSpPr>
          <p:cNvPr id="24"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screenshot of a cell phone&#10;&#10;Description automatically generated">
            <a:extLst>
              <a:ext uri="{FF2B5EF4-FFF2-40B4-BE49-F238E27FC236}">
                <a16:creationId xmlns:a16="http://schemas.microsoft.com/office/drawing/2014/main" id="{73535BBE-D873-4055-9492-08ECCB6DB806}"/>
              </a:ext>
            </a:extLst>
          </p:cNvPr>
          <p:cNvPicPr>
            <a:picLocks noChangeAspect="1"/>
          </p:cNvPicPr>
          <p:nvPr/>
        </p:nvPicPr>
        <p:blipFill rotWithShape="1">
          <a:blip r:embed="rId2"/>
          <a:srcRect l="3618" t="3101" r="80174" b="85385"/>
          <a:stretch/>
        </p:blipFill>
        <p:spPr>
          <a:xfrm>
            <a:off x="3578425" y="483806"/>
            <a:ext cx="1502813" cy="802484"/>
          </a:xfrm>
          <a:prstGeom prst="rect">
            <a:avLst/>
          </a:prstGeom>
        </p:spPr>
      </p:pic>
      <p:pic>
        <p:nvPicPr>
          <p:cNvPr id="8" name="Picture 4" descr="A screenshot of a cell phone&#10;&#10;Description automatically generated">
            <a:extLst>
              <a:ext uri="{FF2B5EF4-FFF2-40B4-BE49-F238E27FC236}">
                <a16:creationId xmlns:a16="http://schemas.microsoft.com/office/drawing/2014/main" id="{46473BAD-E1AE-434F-A342-0FD94EA62034}"/>
              </a:ext>
            </a:extLst>
          </p:cNvPr>
          <p:cNvPicPr>
            <a:picLocks noGrp="1" noChangeAspect="1"/>
          </p:cNvPicPr>
          <p:nvPr>
            <p:ph idx="1"/>
          </p:nvPr>
        </p:nvPicPr>
        <p:blipFill rotWithShape="1">
          <a:blip r:embed="rId3"/>
          <a:srcRect t="13107" b="243"/>
          <a:stretch/>
        </p:blipFill>
        <p:spPr>
          <a:xfrm>
            <a:off x="3988006" y="1714416"/>
            <a:ext cx="7308834" cy="4160126"/>
          </a:xfrm>
        </p:spPr>
      </p:pic>
    </p:spTree>
    <p:extLst>
      <p:ext uri="{BB962C8B-B14F-4D97-AF65-F5344CB8AC3E}">
        <p14:creationId xmlns:p14="http://schemas.microsoft.com/office/powerpoint/2010/main" val="405649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00356-7489-4082-B2DA-0E1EEDAC1880}"/>
              </a:ext>
            </a:extLst>
          </p:cNvPr>
          <p:cNvSpPr>
            <a:spLocks noGrp="1"/>
          </p:cNvSpPr>
          <p:nvPr>
            <p:ph type="title"/>
          </p:nvPr>
        </p:nvSpPr>
        <p:spPr>
          <a:xfrm>
            <a:off x="2924" y="434598"/>
            <a:ext cx="3574570" cy="5257799"/>
          </a:xfrm>
        </p:spPr>
        <p:txBody>
          <a:bodyPr vert="horz" lIns="91440" tIns="45720" rIns="91440" bIns="45720" rtlCol="0" anchor="ctr">
            <a:normAutofit/>
          </a:bodyPr>
          <a:lstStyle/>
          <a:p>
            <a:pPr algn="ctr"/>
            <a:r>
              <a:rPr lang="en-US" sz="4500">
                <a:solidFill>
                  <a:srgbClr val="2C2C2C"/>
                </a:solidFill>
                <a:latin typeface="Abadi"/>
              </a:rPr>
              <a:t> </a:t>
            </a:r>
            <a:r>
              <a:rPr lang="en-US" sz="4000">
                <a:solidFill>
                  <a:srgbClr val="2C2C2C"/>
                </a:solidFill>
                <a:latin typeface="Abadi"/>
              </a:rPr>
              <a:t>Assessments</a:t>
            </a:r>
            <a:endParaRPr lang="en-US" sz="4000"/>
          </a:p>
        </p:txBody>
      </p:sp>
      <p:sp>
        <p:nvSpPr>
          <p:cNvPr id="24"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screenshot of a cell phone&#10;&#10;Description automatically generated">
            <a:extLst>
              <a:ext uri="{FF2B5EF4-FFF2-40B4-BE49-F238E27FC236}">
                <a16:creationId xmlns:a16="http://schemas.microsoft.com/office/drawing/2014/main" id="{73535BBE-D873-4055-9492-08ECCB6DB806}"/>
              </a:ext>
            </a:extLst>
          </p:cNvPr>
          <p:cNvPicPr>
            <a:picLocks noChangeAspect="1"/>
          </p:cNvPicPr>
          <p:nvPr/>
        </p:nvPicPr>
        <p:blipFill rotWithShape="1">
          <a:blip r:embed="rId2"/>
          <a:srcRect l="3618" t="3101" r="80174" b="85385"/>
          <a:stretch/>
        </p:blipFill>
        <p:spPr>
          <a:xfrm>
            <a:off x="3578425" y="483806"/>
            <a:ext cx="1502813" cy="802484"/>
          </a:xfrm>
          <a:prstGeom prst="rect">
            <a:avLst/>
          </a:prstGeom>
        </p:spPr>
      </p:pic>
      <p:sp>
        <p:nvSpPr>
          <p:cNvPr id="3" name="TextBox 2">
            <a:extLst>
              <a:ext uri="{FF2B5EF4-FFF2-40B4-BE49-F238E27FC236}">
                <a16:creationId xmlns:a16="http://schemas.microsoft.com/office/drawing/2014/main" id="{14DA7B93-94FE-4026-94B9-56C3656E1013}"/>
              </a:ext>
            </a:extLst>
          </p:cNvPr>
          <p:cNvSpPr txBox="1"/>
          <p:nvPr/>
        </p:nvSpPr>
        <p:spPr>
          <a:xfrm>
            <a:off x="3747246" y="1286290"/>
            <a:ext cx="779465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Abadi" panose="020B0604020104020204" pitchFamily="34" charset="0"/>
                <a:cs typeface="Calibri"/>
              </a:rPr>
              <a:t>Formative Scores</a:t>
            </a:r>
          </a:p>
          <a:p>
            <a:pPr marL="285750" indent="-285750">
              <a:buFont typeface="Arial" panose="020B0604020202020204" pitchFamily="34" charset="0"/>
              <a:buChar char="•"/>
            </a:pPr>
            <a:r>
              <a:rPr lang="en-US">
                <a:latin typeface="Abadi" panose="020B0604020104020204" pitchFamily="34" charset="0"/>
                <a:cs typeface="Calibri"/>
              </a:rPr>
              <a:t>Grades reported to communicate how student learning is monitored during instruction.</a:t>
            </a:r>
          </a:p>
          <a:p>
            <a:pPr marL="285750" indent="-285750">
              <a:buFont typeface="Arial" panose="020B0604020202020204" pitchFamily="34" charset="0"/>
              <a:buChar char="•"/>
            </a:pPr>
            <a:r>
              <a:rPr lang="en-US">
                <a:latin typeface="Abadi" panose="020B0604020104020204" pitchFamily="34" charset="0"/>
                <a:cs typeface="Calibri"/>
              </a:rPr>
              <a:t>Occur throughout a unit to give students and parents feedback on where the student is with the understanding of a concept.</a:t>
            </a:r>
          </a:p>
          <a:p>
            <a:pPr marL="285750" indent="-285750">
              <a:buFont typeface="Arial" panose="020B0604020202020204" pitchFamily="34" charset="0"/>
              <a:buChar char="•"/>
            </a:pPr>
            <a:r>
              <a:rPr lang="en-US">
                <a:latin typeface="Abadi" panose="020B0604020104020204" pitchFamily="34" charset="0"/>
                <a:cs typeface="Calibri"/>
              </a:rPr>
              <a:t>Used as feedback only during URL.</a:t>
            </a:r>
          </a:p>
          <a:p>
            <a:endParaRPr lang="en-US">
              <a:latin typeface="Abadi" panose="020B0604020104020204" pitchFamily="34" charset="0"/>
              <a:cs typeface="Calibri"/>
            </a:endParaRPr>
          </a:p>
          <a:p>
            <a:r>
              <a:rPr lang="en-US" b="1" u="sng">
                <a:latin typeface="Abadi" panose="020B0604020104020204" pitchFamily="34" charset="0"/>
                <a:cs typeface="Calibri"/>
              </a:rPr>
              <a:t>Summative Scores</a:t>
            </a:r>
          </a:p>
          <a:p>
            <a:pPr marL="285750" indent="-285750">
              <a:buFont typeface="Arial" panose="020B0604020202020204" pitchFamily="34" charset="0"/>
              <a:buChar char="•"/>
            </a:pPr>
            <a:r>
              <a:rPr lang="en-US">
                <a:latin typeface="Abadi" panose="020B0604020104020204" pitchFamily="34" charset="0"/>
                <a:cs typeface="Calibri"/>
              </a:rPr>
              <a:t>Used to communicate mastery of a standard</a:t>
            </a:r>
          </a:p>
          <a:p>
            <a:pPr marL="285750" indent="-285750">
              <a:buFont typeface="Arial" panose="020B0604020202020204" pitchFamily="34" charset="0"/>
              <a:buChar char="•"/>
            </a:pPr>
            <a:r>
              <a:rPr lang="en-US">
                <a:latin typeface="Abadi" panose="020B0604020104020204" pitchFamily="34" charset="0"/>
                <a:cs typeface="Calibri"/>
              </a:rPr>
              <a:t>Summative evaluation occurs after instruction and up to a few times throughout a unit.</a:t>
            </a:r>
          </a:p>
          <a:p>
            <a:pPr marL="285750" indent="-285750">
              <a:buFont typeface="Arial" panose="020B0604020202020204" pitchFamily="34" charset="0"/>
              <a:buChar char="•"/>
            </a:pPr>
            <a:r>
              <a:rPr lang="en-US">
                <a:latin typeface="Abadi" panose="020B0604020104020204" pitchFamily="34" charset="0"/>
                <a:cs typeface="Calibri"/>
              </a:rPr>
              <a:t>Typically these are tests, projects, presentations, and other culminating activities.</a:t>
            </a:r>
          </a:p>
          <a:p>
            <a:pPr marL="285750" indent="-285750">
              <a:buFont typeface="Arial" panose="020B0604020202020204" pitchFamily="34" charset="0"/>
              <a:buChar char="•"/>
            </a:pPr>
            <a:r>
              <a:rPr lang="en-US">
                <a:latin typeface="Abadi" panose="020B0604020104020204" pitchFamily="34" charset="0"/>
                <a:cs typeface="Calibri"/>
              </a:rPr>
              <a:t>Counted as 100% of the student's grade during URL.</a:t>
            </a:r>
          </a:p>
          <a:p>
            <a:endParaRPr lang="en-US">
              <a:latin typeface="Abadi" panose="020B0604020104020204" pitchFamily="34" charset="0"/>
              <a:cs typeface="Calibri"/>
            </a:endParaRPr>
          </a:p>
          <a:p>
            <a:r>
              <a:rPr lang="en-US" i="1">
                <a:latin typeface="Abadi" panose="020B0604020104020204" pitchFamily="34" charset="0"/>
                <a:cs typeface="Calibri"/>
              </a:rPr>
              <a:t>Infinite Campus: If you have not set up your Parent Portal account, please follow the steps </a:t>
            </a:r>
            <a:r>
              <a:rPr lang="en-US" i="1">
                <a:latin typeface="Abadi" panose="020B0604020104020204" pitchFamily="34" charset="0"/>
                <a:cs typeface="Calibri"/>
                <a:hlinkClick r:id="rId3"/>
              </a:rPr>
              <a:t>here.</a:t>
            </a:r>
            <a:r>
              <a:rPr lang="en-US" i="1">
                <a:latin typeface="Abadi" panose="020B0604020104020204" pitchFamily="34" charset="0"/>
                <a:cs typeface="Calibri"/>
              </a:rPr>
              <a:t> </a:t>
            </a:r>
          </a:p>
        </p:txBody>
      </p:sp>
    </p:spTree>
    <p:extLst>
      <p:ext uri="{BB962C8B-B14F-4D97-AF65-F5344CB8AC3E}">
        <p14:creationId xmlns:p14="http://schemas.microsoft.com/office/powerpoint/2010/main" val="120630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C813-8DA5-4205-B8FA-EE34953A7204}"/>
              </a:ext>
            </a:extLst>
          </p:cNvPr>
          <p:cNvSpPr>
            <a:spLocks noGrp="1"/>
          </p:cNvSpPr>
          <p:nvPr>
            <p:ph type="title"/>
          </p:nvPr>
        </p:nvSpPr>
        <p:spPr>
          <a:xfrm>
            <a:off x="1653363" y="365760"/>
            <a:ext cx="9367203" cy="1188720"/>
          </a:xfrm>
        </p:spPr>
        <p:txBody>
          <a:bodyPr>
            <a:normAutofit/>
          </a:bodyPr>
          <a:lstStyle/>
          <a:p>
            <a:r>
              <a:rPr lang="en-US" sz="4500">
                <a:latin typeface="Abadi"/>
                <a:cs typeface="Calibri Light"/>
              </a:rPr>
              <a:t>Communication</a:t>
            </a:r>
          </a:p>
        </p:txBody>
      </p:sp>
      <p:sp>
        <p:nvSpPr>
          <p:cNvPr id="30" name="Freeform: Shape 2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ABDB19D-70C3-4532-A9A9-BA9602E05443}"/>
              </a:ext>
            </a:extLst>
          </p:cNvPr>
          <p:cNvSpPr txBox="1"/>
          <p:nvPr/>
        </p:nvSpPr>
        <p:spPr>
          <a:xfrm>
            <a:off x="1244150" y="1920240"/>
            <a:ext cx="997171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3200" b="1">
                <a:solidFill>
                  <a:srgbClr val="0070C0"/>
                </a:solidFill>
                <a:latin typeface="Abadi" panose="020B0604020104020204" pitchFamily="34" charset="0"/>
                <a:cs typeface="Calibri"/>
              </a:rPr>
              <a:t>Teacher-Parent</a:t>
            </a:r>
            <a:r>
              <a:rPr lang="en-US" sz="2200" b="1">
                <a:solidFill>
                  <a:srgbClr val="0070C0"/>
                </a:solidFill>
                <a:latin typeface="Abadi" panose="020B0604020104020204" pitchFamily="34" charset="0"/>
                <a:cs typeface="Calibri"/>
              </a:rPr>
              <a:t> </a:t>
            </a:r>
            <a:r>
              <a:rPr lang="en-US" sz="2200">
                <a:latin typeface="Abadi" panose="020B0604020104020204" pitchFamily="34" charset="0"/>
                <a:cs typeface="Calibri"/>
              </a:rPr>
              <a:t>- Newsletters and Email</a:t>
            </a:r>
          </a:p>
          <a:p>
            <a:endParaRPr lang="en-US" sz="2200">
              <a:latin typeface="Abadi" panose="020B0604020104020204" pitchFamily="34" charset="0"/>
              <a:cs typeface="Calibri"/>
            </a:endParaRPr>
          </a:p>
          <a:p>
            <a:pPr marL="342900" indent="-342900">
              <a:buFont typeface="Arial"/>
              <a:buChar char="•"/>
            </a:pPr>
            <a:r>
              <a:rPr lang="en-US" sz="3200" b="1">
                <a:solidFill>
                  <a:schemeClr val="accent1"/>
                </a:solidFill>
                <a:latin typeface="Abadi" panose="020B0604020104020204" pitchFamily="34" charset="0"/>
                <a:cs typeface="Calibri"/>
              </a:rPr>
              <a:t>Teacher-Students</a:t>
            </a:r>
            <a:r>
              <a:rPr lang="en-US" sz="2200" b="1">
                <a:solidFill>
                  <a:schemeClr val="accent1"/>
                </a:solidFill>
                <a:latin typeface="Abadi" panose="020B0604020104020204" pitchFamily="34" charset="0"/>
                <a:cs typeface="Calibri"/>
              </a:rPr>
              <a:t> </a:t>
            </a:r>
            <a:r>
              <a:rPr lang="en-US" sz="2200">
                <a:latin typeface="Abadi" panose="020B0604020104020204" pitchFamily="34" charset="0"/>
                <a:cs typeface="Calibri"/>
              </a:rPr>
              <a:t>- Announcements on Teams, Email, Small Group Feedback</a:t>
            </a:r>
          </a:p>
          <a:p>
            <a:pPr marL="342900" indent="-342900">
              <a:buFont typeface="Arial"/>
              <a:buChar char="•"/>
            </a:pPr>
            <a:endParaRPr lang="en-US" sz="2200">
              <a:latin typeface="Abadi" panose="020B0604020104020204" pitchFamily="34" charset="0"/>
              <a:cs typeface="Calibri"/>
            </a:endParaRPr>
          </a:p>
          <a:p>
            <a:pPr marL="342900" indent="-342900">
              <a:buFont typeface="Arial" panose="020B0604020202020204" pitchFamily="34" charset="0"/>
              <a:buChar char="•"/>
            </a:pPr>
            <a:r>
              <a:rPr lang="en-US" sz="3200" b="1">
                <a:solidFill>
                  <a:schemeClr val="accent1"/>
                </a:solidFill>
                <a:latin typeface="Abadi" panose="020B0604020104020204" pitchFamily="34" charset="0"/>
                <a:cs typeface="Calibri"/>
              </a:rPr>
              <a:t>Assignments</a:t>
            </a:r>
            <a:r>
              <a:rPr lang="en-US" sz="2200" b="1">
                <a:solidFill>
                  <a:schemeClr val="accent1"/>
                </a:solidFill>
                <a:latin typeface="Abadi" panose="020B0604020104020204" pitchFamily="34" charset="0"/>
                <a:cs typeface="Calibri"/>
              </a:rPr>
              <a:t> </a:t>
            </a:r>
            <a:r>
              <a:rPr lang="en-US" sz="2200">
                <a:latin typeface="Abadi" panose="020B0604020104020204" pitchFamily="34" charset="0"/>
                <a:cs typeface="Calibri"/>
              </a:rPr>
              <a:t>- Students can share assignment progress with you by clicking on their Assignments tab in Microsoft Teams. </a:t>
            </a:r>
          </a:p>
          <a:p>
            <a:endParaRPr lang="en-US" sz="2200" b="1">
              <a:solidFill>
                <a:schemeClr val="accent1"/>
              </a:solidFill>
              <a:latin typeface="Abadi" panose="020B0604020104020204" pitchFamily="34" charset="0"/>
              <a:cs typeface="Calibri"/>
            </a:endParaRPr>
          </a:p>
          <a:p>
            <a:pPr marL="342900" indent="-342900">
              <a:buFont typeface="Arial"/>
              <a:buChar char="•"/>
            </a:pPr>
            <a:r>
              <a:rPr lang="en-US" sz="3200" b="1">
                <a:solidFill>
                  <a:schemeClr val="accent1"/>
                </a:solidFill>
                <a:latin typeface="Abadi" panose="020B0604020104020204" pitchFamily="34" charset="0"/>
                <a:cs typeface="Calibri"/>
              </a:rPr>
              <a:t>Grades</a:t>
            </a:r>
            <a:r>
              <a:rPr lang="en-US" sz="2200" b="1">
                <a:solidFill>
                  <a:schemeClr val="accent1"/>
                </a:solidFill>
                <a:latin typeface="Abadi" panose="020B0604020104020204" pitchFamily="34" charset="0"/>
                <a:cs typeface="Calibri"/>
              </a:rPr>
              <a:t> </a:t>
            </a:r>
            <a:r>
              <a:rPr lang="en-US" sz="2200">
                <a:latin typeface="Abadi" panose="020B0604020104020204" pitchFamily="34" charset="0"/>
                <a:cs typeface="Calibri"/>
              </a:rPr>
              <a:t>- Infinite Campus-Please be sure you are registered so that you can see </a:t>
            </a:r>
            <a:r>
              <a:rPr lang="en-US" sz="2200">
                <a:latin typeface="Abadi" panose="020B0604020104020204" pitchFamily="34" charset="0"/>
                <a:ea typeface="+mn-lt"/>
                <a:cs typeface="+mn-lt"/>
              </a:rPr>
              <a:t>your child's grades.</a:t>
            </a:r>
            <a:endParaRPr lang="en-US" sz="2200">
              <a:latin typeface="Abadi" panose="020B0604020104020204" pitchFamily="34" charset="0"/>
            </a:endParaRPr>
          </a:p>
          <a:p>
            <a:pPr marL="342900" indent="-342900">
              <a:buFont typeface="Arial"/>
              <a:buChar char="•"/>
            </a:pPr>
            <a:endParaRPr lang="en-US" sz="2400">
              <a:latin typeface="Abadi"/>
              <a:cs typeface="Calibri"/>
            </a:endParaRPr>
          </a:p>
        </p:txBody>
      </p:sp>
    </p:spTree>
    <p:extLst>
      <p:ext uri="{BB962C8B-B14F-4D97-AF65-F5344CB8AC3E}">
        <p14:creationId xmlns:p14="http://schemas.microsoft.com/office/powerpoint/2010/main" val="166793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60"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7A5BC9A-3AAB-4AE3-9F7F-F0C9FBE24BE6}"/>
              </a:ext>
            </a:extLst>
          </p:cNvPr>
          <p:cNvSpPr>
            <a:spLocks noGrp="1"/>
          </p:cNvSpPr>
          <p:nvPr>
            <p:ph type="ctrTitle"/>
          </p:nvPr>
        </p:nvSpPr>
        <p:spPr>
          <a:xfrm>
            <a:off x="3204642" y="2353641"/>
            <a:ext cx="5782716" cy="2150719"/>
          </a:xfrm>
          <a:noFill/>
        </p:spPr>
        <p:txBody>
          <a:bodyPr anchor="ctr">
            <a:normAutofit/>
          </a:bodyPr>
          <a:lstStyle/>
          <a:p>
            <a:r>
              <a:rPr lang="en-US" sz="7200">
                <a:solidFill>
                  <a:srgbClr val="080808"/>
                </a:solidFill>
                <a:latin typeface="Abadi" panose="020B0604020104020204" pitchFamily="34" charset="0"/>
              </a:rPr>
              <a:t>ACADEMICS</a:t>
            </a:r>
          </a:p>
        </p:txBody>
      </p:sp>
      <p:sp>
        <p:nvSpPr>
          <p:cNvPr id="62"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4891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1700356-7489-4082-B2DA-0E1EEDAC1880}"/>
              </a:ext>
            </a:extLst>
          </p:cNvPr>
          <p:cNvSpPr>
            <a:spLocks noGrp="1"/>
          </p:cNvSpPr>
          <p:nvPr>
            <p:ph type="title"/>
          </p:nvPr>
        </p:nvSpPr>
        <p:spPr>
          <a:xfrm>
            <a:off x="1047280" y="759805"/>
            <a:ext cx="10306520" cy="1325563"/>
          </a:xfrm>
        </p:spPr>
        <p:txBody>
          <a:bodyPr>
            <a:normAutofit/>
          </a:bodyPr>
          <a:lstStyle/>
          <a:p>
            <a:r>
              <a:rPr lang="en-US" sz="4500">
                <a:solidFill>
                  <a:srgbClr val="FFFFFF"/>
                </a:solidFill>
                <a:latin typeface="Abadi"/>
                <a:cs typeface="Calibri Light"/>
              </a:rPr>
              <a:t>Standards Mastery Framework</a:t>
            </a:r>
          </a:p>
        </p:txBody>
      </p:sp>
      <p:pic>
        <p:nvPicPr>
          <p:cNvPr id="7" name="Picture 2" descr="A screenshot of a cell phone&#10;&#10;Description automatically generated">
            <a:extLst>
              <a:ext uri="{FF2B5EF4-FFF2-40B4-BE49-F238E27FC236}">
                <a16:creationId xmlns:a16="http://schemas.microsoft.com/office/drawing/2014/main" id="{4E2494F0-8675-44C3-95C2-2F4F6E3255BF}"/>
              </a:ext>
            </a:extLst>
          </p:cNvPr>
          <p:cNvPicPr>
            <a:picLocks noChangeAspect="1"/>
          </p:cNvPicPr>
          <p:nvPr/>
        </p:nvPicPr>
        <p:blipFill rotWithShape="1">
          <a:blip r:embed="rId2"/>
          <a:srcRect r="1434" b="235"/>
          <a:stretch/>
        </p:blipFill>
        <p:spPr>
          <a:xfrm>
            <a:off x="5579668" y="2371381"/>
            <a:ext cx="5666831" cy="4304645"/>
          </a:xfrm>
          <a:prstGeom prst="rect">
            <a:avLst/>
          </a:prstGeom>
        </p:spPr>
      </p:pic>
      <p:sp>
        <p:nvSpPr>
          <p:cNvPr id="8" name="TextBox 7">
            <a:extLst>
              <a:ext uri="{FF2B5EF4-FFF2-40B4-BE49-F238E27FC236}">
                <a16:creationId xmlns:a16="http://schemas.microsoft.com/office/drawing/2014/main" id="{750E53FA-78D8-4CD2-8933-2A6E0D720C53}"/>
              </a:ext>
            </a:extLst>
          </p:cNvPr>
          <p:cNvSpPr txBox="1"/>
          <p:nvPr/>
        </p:nvSpPr>
        <p:spPr>
          <a:xfrm>
            <a:off x="1179033" y="2953949"/>
            <a:ext cx="440579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Abadi"/>
                <a:cs typeface="Calibri" panose="020F0502020204030204"/>
              </a:rPr>
              <a:t>This year we will use "Learning Maps" to help students understand their learning goals. </a:t>
            </a:r>
          </a:p>
          <a:p>
            <a:endParaRPr lang="en-US" sz="2200">
              <a:latin typeface="Abadi"/>
              <a:cs typeface="Calibri" panose="020F0502020204030204"/>
            </a:endParaRPr>
          </a:p>
          <a:p>
            <a:r>
              <a:rPr lang="en-US" sz="2200">
                <a:latin typeface="Abadi"/>
                <a:cs typeface="Calibri" panose="020F0502020204030204"/>
              </a:rPr>
              <a:t>These maps are based on the prioritized 5th grade standards.</a:t>
            </a:r>
          </a:p>
          <a:p>
            <a:endParaRPr lang="en-US" sz="2200">
              <a:latin typeface="Abadi"/>
              <a:cs typeface="Calibri" panose="020F0502020204030204"/>
            </a:endParaRPr>
          </a:p>
          <a:p>
            <a:r>
              <a:rPr lang="en-US" sz="2200">
                <a:latin typeface="Abadi"/>
                <a:cs typeface="Calibri" panose="020F0502020204030204"/>
              </a:rPr>
              <a:t>This is an example learning map for reading standard RI5.</a:t>
            </a:r>
          </a:p>
        </p:txBody>
      </p:sp>
    </p:spTree>
    <p:extLst>
      <p:ext uri="{BB962C8B-B14F-4D97-AF65-F5344CB8AC3E}">
        <p14:creationId xmlns:p14="http://schemas.microsoft.com/office/powerpoint/2010/main" val="291162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4350B-D858-437F-8231-D731B83EDF97}"/>
              </a:ext>
            </a:extLst>
          </p:cNvPr>
          <p:cNvSpPr>
            <a:spLocks noGrp="1"/>
          </p:cNvSpPr>
          <p:nvPr>
            <p:ph type="title"/>
          </p:nvPr>
        </p:nvSpPr>
        <p:spPr>
          <a:xfrm>
            <a:off x="563413" y="1487272"/>
            <a:ext cx="2898877" cy="2743200"/>
          </a:xfrm>
          <a:prstGeom prst="ellipse">
            <a:avLst/>
          </a:prstGeom>
          <a:solidFill>
            <a:srgbClr val="FF0000"/>
          </a:solidFill>
          <a:ln w="174625" cmpd="thinThick">
            <a:solidFill>
              <a:srgbClr val="262626"/>
            </a:solidFill>
          </a:ln>
        </p:spPr>
        <p:txBody>
          <a:bodyPr vert="horz" lIns="91440" tIns="45720" rIns="91440" bIns="45720" rtlCol="0" anchor="ctr">
            <a:noAutofit/>
          </a:bodyPr>
          <a:lstStyle/>
          <a:p>
            <a:pPr algn="ctr"/>
            <a:r>
              <a:rPr lang="en-US" sz="4000">
                <a:latin typeface="Abadi"/>
              </a:rPr>
              <a:t>Reading</a:t>
            </a:r>
            <a:endParaRPr lang="en-US" sz="4000">
              <a:cs typeface="Calibri Light"/>
            </a:endParaRPr>
          </a:p>
        </p:txBody>
      </p:sp>
      <p:sp>
        <p:nvSpPr>
          <p:cNvPr id="19" name="Rectangle: Rounded Corners 18">
            <a:extLst>
              <a:ext uri="{FF2B5EF4-FFF2-40B4-BE49-F238E27FC236}">
                <a16:creationId xmlns:a16="http://schemas.microsoft.com/office/drawing/2014/main" id="{DBEF42C1-25F7-4DA2-AB9E-927A5499F10E}"/>
              </a:ext>
            </a:extLst>
          </p:cNvPr>
          <p:cNvSpPr/>
          <p:nvPr/>
        </p:nvSpPr>
        <p:spPr>
          <a:xfrm>
            <a:off x="4629137" y="5715620"/>
            <a:ext cx="5593705" cy="512164"/>
          </a:xfrm>
          <a:prstGeom prst="roundRect">
            <a:avLst/>
          </a:prstGeom>
          <a:solidFill>
            <a:srgbClr val="C6C6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badi"/>
                <a:ea typeface="+mn-lt"/>
                <a:cs typeface="+mn-lt"/>
                <a:hlinkClick r:id="rId2"/>
              </a:rPr>
              <a:t>ELA Prioritized Standards</a:t>
            </a:r>
            <a:endParaRPr lang="en-US">
              <a:latin typeface="Abadi"/>
            </a:endParaRPr>
          </a:p>
        </p:txBody>
      </p:sp>
      <p:sp>
        <p:nvSpPr>
          <p:cNvPr id="5" name="Content Placeholder 2">
            <a:extLst>
              <a:ext uri="{FF2B5EF4-FFF2-40B4-BE49-F238E27FC236}">
                <a16:creationId xmlns:a16="http://schemas.microsoft.com/office/drawing/2014/main" id="{C248306D-B32A-4FC5-A08A-42273B236CA1}"/>
              </a:ext>
            </a:extLst>
          </p:cNvPr>
          <p:cNvSpPr>
            <a:spLocks noGrp="1"/>
          </p:cNvSpPr>
          <p:nvPr>
            <p:ph idx="1"/>
          </p:nvPr>
        </p:nvSpPr>
        <p:spPr>
          <a:xfrm>
            <a:off x="3564228" y="1814893"/>
            <a:ext cx="3983457" cy="2086804"/>
          </a:xfrm>
        </p:spPr>
        <p:txBody>
          <a:bodyPr vert="horz" lIns="91440" tIns="45720" rIns="91440" bIns="45720" rtlCol="0" anchor="t">
            <a:normAutofit lnSpcReduction="10000"/>
          </a:bodyPr>
          <a:lstStyle/>
          <a:p>
            <a:pPr marL="0" indent="0">
              <a:buNone/>
            </a:pPr>
            <a:r>
              <a:rPr lang="en-US" sz="2200">
                <a:solidFill>
                  <a:srgbClr val="0070C0"/>
                </a:solidFill>
                <a:latin typeface="Abadi"/>
                <a:cs typeface="Calibri"/>
              </a:rPr>
              <a:t>Unit 1 </a:t>
            </a:r>
            <a:r>
              <a:rPr lang="en-US" sz="2200">
                <a:latin typeface="Abadi"/>
                <a:cs typeface="Calibri"/>
              </a:rPr>
              <a:t>Character Studies</a:t>
            </a:r>
          </a:p>
          <a:p>
            <a:pPr marL="0" indent="0">
              <a:buNone/>
            </a:pPr>
            <a:r>
              <a:rPr lang="en-US" sz="2200">
                <a:solidFill>
                  <a:srgbClr val="0070C0"/>
                </a:solidFill>
                <a:latin typeface="Abadi"/>
                <a:cs typeface="Calibri"/>
              </a:rPr>
              <a:t>Unit 2 </a:t>
            </a:r>
            <a:r>
              <a:rPr lang="en-US" sz="2200">
                <a:latin typeface="Abadi"/>
                <a:cs typeface="Calibri"/>
              </a:rPr>
              <a:t>Nonfiction </a:t>
            </a:r>
          </a:p>
          <a:p>
            <a:pPr marL="0" indent="0">
              <a:buNone/>
            </a:pPr>
            <a:r>
              <a:rPr lang="en-US" sz="2200">
                <a:solidFill>
                  <a:srgbClr val="0070C0"/>
                </a:solidFill>
                <a:latin typeface="Abadi"/>
                <a:cs typeface="Calibri"/>
              </a:rPr>
              <a:t>Unit 3 </a:t>
            </a:r>
            <a:r>
              <a:rPr lang="en-US" sz="2200">
                <a:latin typeface="Abadi"/>
                <a:cs typeface="Calibri"/>
              </a:rPr>
              <a:t>Theme in Complex Texts</a:t>
            </a:r>
          </a:p>
          <a:p>
            <a:pPr marL="0" indent="0">
              <a:buNone/>
            </a:pPr>
            <a:r>
              <a:rPr lang="en-US" sz="2200">
                <a:solidFill>
                  <a:srgbClr val="0070C0"/>
                </a:solidFill>
                <a:latin typeface="Abadi"/>
                <a:cs typeface="Calibri"/>
              </a:rPr>
              <a:t>Unit 4 </a:t>
            </a:r>
            <a:r>
              <a:rPr lang="en-US" sz="2200">
                <a:latin typeface="Abadi"/>
                <a:cs typeface="Calibri"/>
              </a:rPr>
              <a:t>Argument &amp; Advocacy</a:t>
            </a:r>
          </a:p>
          <a:p>
            <a:pPr marL="0" indent="0">
              <a:buNone/>
            </a:pPr>
            <a:r>
              <a:rPr lang="en-US" sz="2200">
                <a:solidFill>
                  <a:srgbClr val="0070C0"/>
                </a:solidFill>
                <a:latin typeface="Abadi"/>
                <a:cs typeface="Calibri"/>
              </a:rPr>
              <a:t>Unit 5 </a:t>
            </a:r>
            <a:r>
              <a:rPr lang="en-US" sz="2200">
                <a:latin typeface="Abadi"/>
                <a:cs typeface="Calibri"/>
              </a:rPr>
              <a:t>Fantasy</a:t>
            </a:r>
            <a:endParaRPr lang="en-US" sz="2200">
              <a:latin typeface="Abadi"/>
            </a:endParaRPr>
          </a:p>
          <a:p>
            <a:pPr marL="0" indent="0">
              <a:buNone/>
            </a:pPr>
            <a:endParaRPr lang="en-US">
              <a:cs typeface="Calibri"/>
            </a:endParaRPr>
          </a:p>
        </p:txBody>
      </p:sp>
      <p:sp>
        <p:nvSpPr>
          <p:cNvPr id="6" name="Content Placeholder 2">
            <a:extLst>
              <a:ext uri="{FF2B5EF4-FFF2-40B4-BE49-F238E27FC236}">
                <a16:creationId xmlns:a16="http://schemas.microsoft.com/office/drawing/2014/main" id="{7A1C2846-055F-42B1-B3B7-F9E2145830D2}"/>
              </a:ext>
            </a:extLst>
          </p:cNvPr>
          <p:cNvSpPr txBox="1">
            <a:spLocks/>
          </p:cNvSpPr>
          <p:nvPr/>
        </p:nvSpPr>
        <p:spPr>
          <a:xfrm>
            <a:off x="7547722" y="1810192"/>
            <a:ext cx="4288220" cy="29561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i="1">
                <a:solidFill>
                  <a:srgbClr val="FF0000"/>
                </a:solidFill>
                <a:latin typeface="Abadi"/>
                <a:cs typeface="Calibri" panose="020F0502020204030204"/>
              </a:rPr>
              <a:t>Students will learn through...</a:t>
            </a:r>
            <a:endParaRPr lang="en-US" i="1">
              <a:solidFill>
                <a:srgbClr val="FF0000"/>
              </a:solidFill>
            </a:endParaRPr>
          </a:p>
          <a:p>
            <a:r>
              <a:rPr lang="en-US" sz="2200">
                <a:latin typeface="Abadi"/>
                <a:cs typeface="Calibri" panose="020F0502020204030204"/>
              </a:rPr>
              <a:t>Book studies, group work, and independent work</a:t>
            </a:r>
          </a:p>
          <a:p>
            <a:r>
              <a:rPr lang="en-US" sz="2200">
                <a:latin typeface="Abadi"/>
                <a:cs typeface="Calibri" panose="020F0502020204030204"/>
              </a:rPr>
              <a:t>Fiction and Nonfiction texts</a:t>
            </a:r>
          </a:p>
          <a:p>
            <a:r>
              <a:rPr lang="en-US" sz="2200">
                <a:latin typeface="Abadi"/>
                <a:cs typeface="Calibri" panose="020F0502020204030204"/>
              </a:rPr>
              <a:t>Book Clubs: </a:t>
            </a:r>
            <a:r>
              <a:rPr lang="en-US" sz="1800">
                <a:latin typeface="Abadi"/>
                <a:cs typeface="Calibri" panose="020F0502020204030204"/>
              </a:rPr>
              <a:t>Students are placed into fluid reading groups according to their reading level, which will be monitored throughout the year. They will not be limited to books at this level</a:t>
            </a:r>
          </a:p>
        </p:txBody>
      </p:sp>
    </p:spTree>
    <p:extLst>
      <p:ext uri="{BB962C8B-B14F-4D97-AF65-F5344CB8AC3E}">
        <p14:creationId xmlns:p14="http://schemas.microsoft.com/office/powerpoint/2010/main" val="60853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4350B-D858-437F-8231-D731B83EDF97}"/>
              </a:ext>
            </a:extLst>
          </p:cNvPr>
          <p:cNvSpPr>
            <a:spLocks noGrp="1"/>
          </p:cNvSpPr>
          <p:nvPr>
            <p:ph type="title"/>
          </p:nvPr>
        </p:nvSpPr>
        <p:spPr>
          <a:xfrm>
            <a:off x="284833" y="1487272"/>
            <a:ext cx="3152877" cy="2743200"/>
          </a:xfrm>
          <a:prstGeom prst="ellipse">
            <a:avLst/>
          </a:prstGeom>
          <a:solidFill>
            <a:srgbClr val="FFC000"/>
          </a:solidFill>
          <a:ln w="174625" cmpd="thinThick">
            <a:solidFill>
              <a:srgbClr val="262626"/>
            </a:solidFill>
          </a:ln>
        </p:spPr>
        <p:txBody>
          <a:bodyPr vert="horz" lIns="91440" tIns="45720" rIns="91440" bIns="45720" rtlCol="0" anchor="ctr">
            <a:normAutofit/>
          </a:bodyPr>
          <a:lstStyle/>
          <a:p>
            <a:pPr algn="ctr"/>
            <a:r>
              <a:rPr lang="en-US" sz="4000">
                <a:latin typeface="Abadi"/>
              </a:rPr>
              <a:t>Social Studies</a:t>
            </a:r>
            <a:endParaRPr lang="en-US" sz="4000">
              <a:cs typeface="Calibri Light"/>
            </a:endParaRPr>
          </a:p>
        </p:txBody>
      </p:sp>
      <p:sp>
        <p:nvSpPr>
          <p:cNvPr id="19" name="Rectangle: Rounded Corners 18">
            <a:extLst>
              <a:ext uri="{FF2B5EF4-FFF2-40B4-BE49-F238E27FC236}">
                <a16:creationId xmlns:a16="http://schemas.microsoft.com/office/drawing/2014/main" id="{DBEF42C1-25F7-4DA2-AB9E-927A5499F10E}"/>
              </a:ext>
            </a:extLst>
          </p:cNvPr>
          <p:cNvSpPr/>
          <p:nvPr/>
        </p:nvSpPr>
        <p:spPr>
          <a:xfrm>
            <a:off x="4629137" y="5715620"/>
            <a:ext cx="5593705" cy="512164"/>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badi"/>
                <a:ea typeface="+mn-lt"/>
                <a:cs typeface="+mn-lt"/>
                <a:hlinkClick r:id="rId2"/>
              </a:rPr>
              <a:t>Social Studies Prioritized Standards</a:t>
            </a:r>
            <a:endParaRPr lang="en-US">
              <a:latin typeface="Abadi"/>
            </a:endParaRPr>
          </a:p>
        </p:txBody>
      </p:sp>
      <p:sp>
        <p:nvSpPr>
          <p:cNvPr id="8" name="Content Placeholder 2">
            <a:extLst>
              <a:ext uri="{FF2B5EF4-FFF2-40B4-BE49-F238E27FC236}">
                <a16:creationId xmlns:a16="http://schemas.microsoft.com/office/drawing/2014/main" id="{815E652E-A888-4A51-A6BE-A10B079D64FB}"/>
              </a:ext>
            </a:extLst>
          </p:cNvPr>
          <p:cNvSpPr>
            <a:spLocks noGrp="1"/>
          </p:cNvSpPr>
          <p:nvPr>
            <p:ph idx="1"/>
          </p:nvPr>
        </p:nvSpPr>
        <p:spPr>
          <a:xfrm>
            <a:off x="3747572" y="1315898"/>
            <a:ext cx="3438087" cy="3322802"/>
          </a:xfrm>
        </p:spPr>
        <p:txBody>
          <a:bodyPr vert="horz" lIns="91440" tIns="45720" rIns="91440" bIns="45720" rtlCol="0" anchor="t">
            <a:noAutofit/>
          </a:bodyPr>
          <a:lstStyle/>
          <a:p>
            <a:pPr marL="0" indent="0">
              <a:buNone/>
            </a:pPr>
            <a:r>
              <a:rPr lang="en-US" sz="2200">
                <a:solidFill>
                  <a:srgbClr val="0070C0"/>
                </a:solidFill>
                <a:latin typeface="Abadi"/>
              </a:rPr>
              <a:t>Unit 1 </a:t>
            </a:r>
            <a:r>
              <a:rPr lang="en-US" sz="2200">
                <a:latin typeface="Abadi"/>
              </a:rPr>
              <a:t>Turn of the Century</a:t>
            </a:r>
            <a:endParaRPr lang="en-US" sz="2200">
              <a:latin typeface="Abadi"/>
              <a:cs typeface="Calibri"/>
            </a:endParaRPr>
          </a:p>
          <a:p>
            <a:pPr marL="0" indent="0">
              <a:buNone/>
            </a:pPr>
            <a:r>
              <a:rPr lang="en-US" sz="2200">
                <a:solidFill>
                  <a:srgbClr val="0070C0"/>
                </a:solidFill>
                <a:latin typeface="Abadi"/>
              </a:rPr>
              <a:t>Unit 2 </a:t>
            </a:r>
            <a:r>
              <a:rPr lang="en-US" sz="2200">
                <a:latin typeface="Abadi"/>
              </a:rPr>
              <a:t>World War 1</a:t>
            </a:r>
            <a:endParaRPr lang="en-US" sz="2200">
              <a:latin typeface="Abadi"/>
              <a:cs typeface="Calibri"/>
            </a:endParaRPr>
          </a:p>
          <a:p>
            <a:pPr marL="0" indent="0">
              <a:buNone/>
            </a:pPr>
            <a:r>
              <a:rPr lang="en-US" sz="2200">
                <a:solidFill>
                  <a:srgbClr val="0070C0"/>
                </a:solidFill>
                <a:latin typeface="Abadi"/>
              </a:rPr>
              <a:t>Unit 3 </a:t>
            </a:r>
            <a:r>
              <a:rPr lang="en-US" sz="2200">
                <a:latin typeface="Abadi"/>
              </a:rPr>
              <a:t>Great Depression</a:t>
            </a:r>
            <a:br>
              <a:rPr lang="en-US" sz="2200">
                <a:latin typeface="Abadi"/>
              </a:rPr>
            </a:br>
            <a:r>
              <a:rPr lang="en-US" sz="2200">
                <a:latin typeface="Abadi"/>
              </a:rPr>
              <a:t>          &amp; The New Deal</a:t>
            </a:r>
            <a:endParaRPr lang="en-US" sz="2200">
              <a:latin typeface="Abadi"/>
              <a:cs typeface="Calibri"/>
            </a:endParaRPr>
          </a:p>
          <a:p>
            <a:pPr marL="0" indent="0">
              <a:buNone/>
            </a:pPr>
            <a:r>
              <a:rPr lang="en-US" sz="2200">
                <a:solidFill>
                  <a:srgbClr val="0070C0"/>
                </a:solidFill>
                <a:latin typeface="Abadi"/>
              </a:rPr>
              <a:t>Unit 4 </a:t>
            </a:r>
            <a:r>
              <a:rPr lang="en-US" sz="2200">
                <a:latin typeface="Abadi"/>
              </a:rPr>
              <a:t>World War 2</a:t>
            </a:r>
            <a:endParaRPr lang="en-US" sz="2200">
              <a:latin typeface="Abadi"/>
              <a:cs typeface="Calibri"/>
            </a:endParaRPr>
          </a:p>
          <a:p>
            <a:pPr marL="0" indent="0">
              <a:buNone/>
            </a:pPr>
            <a:r>
              <a:rPr lang="en-US" sz="2200">
                <a:solidFill>
                  <a:srgbClr val="0070C0"/>
                </a:solidFill>
                <a:latin typeface="Abadi"/>
              </a:rPr>
              <a:t>Unit 5 </a:t>
            </a:r>
            <a:r>
              <a:rPr lang="en-US" sz="2200">
                <a:latin typeface="Abadi"/>
              </a:rPr>
              <a:t>Cold War</a:t>
            </a:r>
            <a:endParaRPr lang="en-US" sz="2200">
              <a:latin typeface="Abadi"/>
              <a:cs typeface="Calibri"/>
            </a:endParaRPr>
          </a:p>
          <a:p>
            <a:pPr marL="0" indent="0">
              <a:buNone/>
            </a:pPr>
            <a:r>
              <a:rPr lang="en-US" sz="2200">
                <a:solidFill>
                  <a:srgbClr val="0070C0"/>
                </a:solidFill>
                <a:latin typeface="Abadi"/>
              </a:rPr>
              <a:t>Unit 6 </a:t>
            </a:r>
            <a:r>
              <a:rPr lang="en-US" sz="2200">
                <a:latin typeface="Abadi"/>
              </a:rPr>
              <a:t>Civil Rights</a:t>
            </a:r>
            <a:endParaRPr lang="en-US" sz="2200">
              <a:latin typeface="Abadi"/>
              <a:cs typeface="Calibri"/>
            </a:endParaRPr>
          </a:p>
          <a:p>
            <a:pPr marL="0" indent="0">
              <a:buNone/>
            </a:pPr>
            <a:r>
              <a:rPr lang="en-US" sz="2200">
                <a:solidFill>
                  <a:srgbClr val="0070C0"/>
                </a:solidFill>
                <a:latin typeface="Abadi"/>
              </a:rPr>
              <a:t>Unit 7 </a:t>
            </a:r>
            <a:r>
              <a:rPr lang="en-US" sz="2200">
                <a:latin typeface="Abadi"/>
              </a:rPr>
              <a:t>1975-Today</a:t>
            </a:r>
            <a:endParaRPr lang="en-US" sz="2200">
              <a:latin typeface="Abadi"/>
              <a:cs typeface="Calibri" panose="020F0502020204030204"/>
            </a:endParaRPr>
          </a:p>
        </p:txBody>
      </p:sp>
      <p:sp>
        <p:nvSpPr>
          <p:cNvPr id="10" name="Content Placeholder 2">
            <a:extLst>
              <a:ext uri="{FF2B5EF4-FFF2-40B4-BE49-F238E27FC236}">
                <a16:creationId xmlns:a16="http://schemas.microsoft.com/office/drawing/2014/main" id="{484C6162-FBF1-47F3-96FA-75A2ED9B86BC}"/>
              </a:ext>
            </a:extLst>
          </p:cNvPr>
          <p:cNvSpPr txBox="1">
            <a:spLocks/>
          </p:cNvSpPr>
          <p:nvPr/>
        </p:nvSpPr>
        <p:spPr>
          <a:xfrm>
            <a:off x="7560815" y="1315898"/>
            <a:ext cx="4195813" cy="37091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i="1">
                <a:highlight>
                  <a:srgbClr val="FFC000"/>
                </a:highlight>
                <a:latin typeface="Abadi"/>
              </a:rPr>
              <a:t>Students will learn through...</a:t>
            </a:r>
          </a:p>
          <a:p>
            <a:r>
              <a:rPr lang="en-US" sz="2200">
                <a:latin typeface="Abadi"/>
              </a:rPr>
              <a:t>Analyzing Primary Sources</a:t>
            </a:r>
          </a:p>
          <a:p>
            <a:r>
              <a:rPr lang="en-US" sz="2200">
                <a:latin typeface="Abadi"/>
              </a:rPr>
              <a:t>Gallopade Textbook</a:t>
            </a:r>
          </a:p>
          <a:p>
            <a:r>
              <a:rPr lang="en-US" sz="2200">
                <a:latin typeface="Abadi"/>
              </a:rPr>
              <a:t>Whole group and small group discussion</a:t>
            </a:r>
          </a:p>
          <a:p>
            <a:endParaRPr lang="en-US" sz="2200">
              <a:latin typeface="Abadi"/>
            </a:endParaRPr>
          </a:p>
          <a:p>
            <a:pPr marL="0" indent="0">
              <a:buNone/>
            </a:pPr>
            <a:r>
              <a:rPr lang="en-US" sz="1800">
                <a:latin typeface="Abadi"/>
              </a:rPr>
              <a:t>Several of the units we cover discuss sensitive topics including war, prejudice, and persecution. Students need to come prepared to have mature conversations about these topics.</a:t>
            </a:r>
          </a:p>
          <a:p>
            <a:pPr marL="0"/>
            <a:endParaRPr lang="en-US" sz="1700"/>
          </a:p>
        </p:txBody>
      </p:sp>
    </p:spTree>
    <p:extLst>
      <p:ext uri="{BB962C8B-B14F-4D97-AF65-F5344CB8AC3E}">
        <p14:creationId xmlns:p14="http://schemas.microsoft.com/office/powerpoint/2010/main" val="62484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4350B-D858-437F-8231-D731B83EDF97}"/>
              </a:ext>
            </a:extLst>
          </p:cNvPr>
          <p:cNvSpPr>
            <a:spLocks noGrp="1"/>
          </p:cNvSpPr>
          <p:nvPr>
            <p:ph type="title"/>
          </p:nvPr>
        </p:nvSpPr>
        <p:spPr>
          <a:xfrm>
            <a:off x="694510" y="1487272"/>
            <a:ext cx="2915264" cy="2743200"/>
          </a:xfrm>
          <a:prstGeom prst="ellipse">
            <a:avLst/>
          </a:prstGeom>
          <a:solidFill>
            <a:srgbClr val="FFFF00"/>
          </a:solidFill>
          <a:ln w="174625" cmpd="thinThick">
            <a:solidFill>
              <a:srgbClr val="262626"/>
            </a:solidFill>
          </a:ln>
        </p:spPr>
        <p:txBody>
          <a:bodyPr vert="horz" lIns="91440" tIns="45720" rIns="91440" bIns="45720" rtlCol="0" anchor="ctr">
            <a:normAutofit/>
          </a:bodyPr>
          <a:lstStyle/>
          <a:p>
            <a:pPr algn="ctr"/>
            <a:r>
              <a:rPr lang="en-US" sz="4000">
                <a:latin typeface="Abadi"/>
              </a:rPr>
              <a:t>Writing</a:t>
            </a:r>
            <a:endParaRPr lang="en-US" sz="4000">
              <a:cs typeface="Calibri Light"/>
            </a:endParaRPr>
          </a:p>
        </p:txBody>
      </p:sp>
      <p:sp>
        <p:nvSpPr>
          <p:cNvPr id="18" name="Rectangle: Rounded Corners 17">
            <a:extLst>
              <a:ext uri="{FF2B5EF4-FFF2-40B4-BE49-F238E27FC236}">
                <a16:creationId xmlns:a16="http://schemas.microsoft.com/office/drawing/2014/main" id="{A1890C6C-CFCF-482C-AAA8-39D174CAE369}"/>
              </a:ext>
            </a:extLst>
          </p:cNvPr>
          <p:cNvSpPr/>
          <p:nvPr/>
        </p:nvSpPr>
        <p:spPr>
          <a:xfrm>
            <a:off x="4670890" y="4849238"/>
            <a:ext cx="5551952" cy="512164"/>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a:latin typeface="Abadi"/>
                <a:ea typeface="+mn-lt"/>
                <a:cs typeface="+mn-lt"/>
                <a:hlinkClick r:id="rId2"/>
              </a:rPr>
              <a:t>ELA Curriculum Georgia Standards of Excellence</a:t>
            </a:r>
            <a:endParaRPr lang="en-US">
              <a:latin typeface="Abadi"/>
            </a:endParaRPr>
          </a:p>
        </p:txBody>
      </p:sp>
      <p:sp>
        <p:nvSpPr>
          <p:cNvPr id="19" name="Rectangle: Rounded Corners 18">
            <a:extLst>
              <a:ext uri="{FF2B5EF4-FFF2-40B4-BE49-F238E27FC236}">
                <a16:creationId xmlns:a16="http://schemas.microsoft.com/office/drawing/2014/main" id="{DBEF42C1-25F7-4DA2-AB9E-927A5499F10E}"/>
              </a:ext>
            </a:extLst>
          </p:cNvPr>
          <p:cNvSpPr/>
          <p:nvPr/>
        </p:nvSpPr>
        <p:spPr>
          <a:xfrm>
            <a:off x="4629137" y="5715620"/>
            <a:ext cx="5593705" cy="512164"/>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badi"/>
                <a:ea typeface="+mn-lt"/>
                <a:cs typeface="+mn-lt"/>
                <a:hlinkClick r:id="rId3"/>
              </a:rPr>
              <a:t>Standards of Mastery Framework</a:t>
            </a:r>
            <a:endParaRPr lang="en-US">
              <a:latin typeface="Abadi"/>
            </a:endParaRPr>
          </a:p>
        </p:txBody>
      </p:sp>
      <p:sp>
        <p:nvSpPr>
          <p:cNvPr id="5" name="Content Placeholder 2">
            <a:extLst>
              <a:ext uri="{FF2B5EF4-FFF2-40B4-BE49-F238E27FC236}">
                <a16:creationId xmlns:a16="http://schemas.microsoft.com/office/drawing/2014/main" id="{C464A648-B894-4D55-9811-3E95C591EE84}"/>
              </a:ext>
            </a:extLst>
          </p:cNvPr>
          <p:cNvSpPr>
            <a:spLocks noGrp="1"/>
          </p:cNvSpPr>
          <p:nvPr>
            <p:ph idx="1"/>
          </p:nvPr>
        </p:nvSpPr>
        <p:spPr>
          <a:xfrm>
            <a:off x="3807921" y="1876648"/>
            <a:ext cx="3786099" cy="1486281"/>
          </a:xfrm>
        </p:spPr>
        <p:txBody>
          <a:bodyPr vert="horz" wrap="square" lIns="91440" tIns="45720" rIns="91440" bIns="45720" rtlCol="0" anchor="t">
            <a:noAutofit/>
          </a:bodyPr>
          <a:lstStyle/>
          <a:p>
            <a:pPr marL="0" indent="0">
              <a:buNone/>
            </a:pPr>
            <a:r>
              <a:rPr lang="en-US" sz="2200">
                <a:solidFill>
                  <a:srgbClr val="0070C0"/>
                </a:solidFill>
                <a:latin typeface="Abadi"/>
                <a:cs typeface="Calibri"/>
              </a:rPr>
              <a:t>Unit 1 </a:t>
            </a:r>
            <a:r>
              <a:rPr lang="en-US" sz="2200">
                <a:latin typeface="Abadi"/>
                <a:cs typeface="Calibri"/>
              </a:rPr>
              <a:t>Narrative Writing</a:t>
            </a:r>
            <a:endParaRPr lang="en-US" sz="2200">
              <a:cs typeface="Calibri"/>
            </a:endParaRPr>
          </a:p>
          <a:p>
            <a:pPr marL="0" indent="0">
              <a:buNone/>
            </a:pPr>
            <a:r>
              <a:rPr lang="en-US" sz="2200">
                <a:solidFill>
                  <a:srgbClr val="0070C0"/>
                </a:solidFill>
                <a:latin typeface="Abadi"/>
                <a:cs typeface="Calibri"/>
              </a:rPr>
              <a:t>Unit 2 </a:t>
            </a:r>
            <a:r>
              <a:rPr lang="en-US" sz="2200">
                <a:latin typeface="Abadi"/>
                <a:cs typeface="Calibri"/>
              </a:rPr>
              <a:t>Informational Writing</a:t>
            </a:r>
          </a:p>
          <a:p>
            <a:pPr marL="0" indent="0">
              <a:buNone/>
            </a:pPr>
            <a:r>
              <a:rPr lang="en-US" sz="2200">
                <a:solidFill>
                  <a:srgbClr val="0070C0"/>
                </a:solidFill>
                <a:latin typeface="Abadi"/>
                <a:cs typeface="Calibri"/>
              </a:rPr>
              <a:t>Unit 3 </a:t>
            </a:r>
            <a:r>
              <a:rPr lang="en-US" sz="2200">
                <a:latin typeface="Abadi"/>
                <a:cs typeface="Calibri"/>
              </a:rPr>
              <a:t>Opinion Writing</a:t>
            </a:r>
          </a:p>
          <a:p>
            <a:endParaRPr lang="en-US">
              <a:latin typeface="Abadi"/>
              <a:cs typeface="Calibri"/>
            </a:endParaRPr>
          </a:p>
        </p:txBody>
      </p:sp>
      <p:sp>
        <p:nvSpPr>
          <p:cNvPr id="3" name="TextBox 2">
            <a:extLst>
              <a:ext uri="{FF2B5EF4-FFF2-40B4-BE49-F238E27FC236}">
                <a16:creationId xmlns:a16="http://schemas.microsoft.com/office/drawing/2014/main" id="{AD700989-B2EB-4585-804D-30C4C68F34DB}"/>
              </a:ext>
            </a:extLst>
          </p:cNvPr>
          <p:cNvSpPr txBox="1"/>
          <p:nvPr/>
        </p:nvSpPr>
        <p:spPr>
          <a:xfrm>
            <a:off x="7750936" y="1880315"/>
            <a:ext cx="378424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i="1">
                <a:highlight>
                  <a:srgbClr val="FFFF00"/>
                </a:highlight>
                <a:latin typeface="Abadi"/>
              </a:rPr>
              <a:t>Students will learn through...</a:t>
            </a:r>
          </a:p>
          <a:p>
            <a:pPr marL="342900" indent="-342900">
              <a:buFont typeface="Arial"/>
              <a:buChar char="•"/>
            </a:pPr>
            <a:r>
              <a:rPr lang="en-US" sz="2200">
                <a:latin typeface="Abadi"/>
              </a:rPr>
              <a:t>Writer's Workshop </a:t>
            </a:r>
            <a:endParaRPr lang="en-US" sz="2200">
              <a:latin typeface="Calibri" panose="020F0502020204030204"/>
              <a:cs typeface="Calibri"/>
            </a:endParaRPr>
          </a:p>
          <a:p>
            <a:pPr marL="342900" indent="-342900">
              <a:buFont typeface="Arial"/>
              <a:buChar char="•"/>
            </a:pPr>
            <a:r>
              <a:rPr lang="en-US" sz="2200">
                <a:latin typeface="Abadi"/>
              </a:rPr>
              <a:t>Grammar integration</a:t>
            </a:r>
            <a:endParaRPr lang="en-US" sz="2200">
              <a:latin typeface="Abadi"/>
              <a:cs typeface="Calibri"/>
            </a:endParaRPr>
          </a:p>
        </p:txBody>
      </p:sp>
    </p:spTree>
    <p:extLst>
      <p:ext uri="{BB962C8B-B14F-4D97-AF65-F5344CB8AC3E}">
        <p14:creationId xmlns:p14="http://schemas.microsoft.com/office/powerpoint/2010/main" val="80385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4350B-D858-437F-8231-D731B83EDF97}"/>
              </a:ext>
            </a:extLst>
          </p:cNvPr>
          <p:cNvSpPr>
            <a:spLocks noGrp="1"/>
          </p:cNvSpPr>
          <p:nvPr>
            <p:ph type="title"/>
          </p:nvPr>
        </p:nvSpPr>
        <p:spPr>
          <a:xfrm>
            <a:off x="432317" y="1487272"/>
            <a:ext cx="3005393" cy="2743200"/>
          </a:xfrm>
          <a:prstGeom prst="ellipse">
            <a:avLst/>
          </a:prstGeom>
          <a:solidFill>
            <a:srgbClr val="92D050"/>
          </a:solidFill>
          <a:ln w="174625" cmpd="thinThick">
            <a:solidFill>
              <a:srgbClr val="262626"/>
            </a:solidFill>
          </a:ln>
        </p:spPr>
        <p:txBody>
          <a:bodyPr vert="horz" lIns="91440" tIns="45720" rIns="91440" bIns="45720" rtlCol="0" anchor="ctr">
            <a:normAutofit/>
          </a:bodyPr>
          <a:lstStyle/>
          <a:p>
            <a:pPr algn="ctr"/>
            <a:r>
              <a:rPr lang="en-US" sz="4000">
                <a:latin typeface="Abadi"/>
              </a:rPr>
              <a:t>Science</a:t>
            </a:r>
            <a:endParaRPr lang="en-US" sz="4000" kern="1200">
              <a:latin typeface="Abadi"/>
            </a:endParaRPr>
          </a:p>
        </p:txBody>
      </p:sp>
      <p:sp>
        <p:nvSpPr>
          <p:cNvPr id="16" name="Content Placeholder 2">
            <a:extLst>
              <a:ext uri="{FF2B5EF4-FFF2-40B4-BE49-F238E27FC236}">
                <a16:creationId xmlns:a16="http://schemas.microsoft.com/office/drawing/2014/main" id="{8B76C01C-B35B-4B85-B5ED-AD50DE2EC3F2}"/>
              </a:ext>
            </a:extLst>
          </p:cNvPr>
          <p:cNvSpPr>
            <a:spLocks noGrp="1"/>
          </p:cNvSpPr>
          <p:nvPr>
            <p:ph idx="1"/>
          </p:nvPr>
        </p:nvSpPr>
        <p:spPr>
          <a:xfrm>
            <a:off x="4440745" y="160993"/>
            <a:ext cx="5970487" cy="3402957"/>
          </a:xfrm>
        </p:spPr>
        <p:txBody>
          <a:bodyPr vert="horz" wrap="square" lIns="91440" tIns="45720" rIns="91440" bIns="45720" rtlCol="0" anchor="t">
            <a:noAutofit/>
          </a:bodyPr>
          <a:lstStyle/>
          <a:p>
            <a:pPr marL="0" indent="0">
              <a:lnSpc>
                <a:spcPct val="100000"/>
              </a:lnSpc>
              <a:buNone/>
            </a:pPr>
            <a:r>
              <a:rPr lang="en-US" sz="2200">
                <a:solidFill>
                  <a:srgbClr val="0070C0"/>
                </a:solidFill>
                <a:latin typeface="Abadi"/>
                <a:cs typeface="Calibri"/>
              </a:rPr>
              <a:t>Unit 1</a:t>
            </a:r>
            <a:r>
              <a:rPr lang="en-US" sz="2200">
                <a:latin typeface="Abadi"/>
                <a:cs typeface="Calibri"/>
              </a:rPr>
              <a:t> Electricity and Magnetism</a:t>
            </a:r>
            <a:endParaRPr lang="en-US" sz="2200"/>
          </a:p>
          <a:p>
            <a:pPr marL="0" indent="0">
              <a:lnSpc>
                <a:spcPct val="100000"/>
              </a:lnSpc>
              <a:buNone/>
            </a:pPr>
            <a:r>
              <a:rPr lang="en-US" sz="2200">
                <a:solidFill>
                  <a:srgbClr val="0070C0"/>
                </a:solidFill>
                <a:latin typeface="Abadi"/>
                <a:cs typeface="Calibri"/>
              </a:rPr>
              <a:t>Unit 2</a:t>
            </a:r>
            <a:r>
              <a:rPr lang="en-US" sz="2200">
                <a:latin typeface="Abadi"/>
                <a:cs typeface="Calibri"/>
              </a:rPr>
              <a:t> Cells</a:t>
            </a:r>
          </a:p>
          <a:p>
            <a:pPr marL="0" indent="0">
              <a:lnSpc>
                <a:spcPct val="100000"/>
              </a:lnSpc>
              <a:buNone/>
            </a:pPr>
            <a:r>
              <a:rPr lang="en-US" sz="2200">
                <a:solidFill>
                  <a:srgbClr val="0070C0"/>
                </a:solidFill>
                <a:latin typeface="Abadi"/>
                <a:cs typeface="Calibri"/>
              </a:rPr>
              <a:t>Unit 3</a:t>
            </a:r>
            <a:r>
              <a:rPr lang="en-US" sz="2200">
                <a:latin typeface="Abadi"/>
                <a:cs typeface="Calibri"/>
              </a:rPr>
              <a:t> Helpful/Harmful Microorganisms</a:t>
            </a:r>
          </a:p>
          <a:p>
            <a:pPr marL="0" indent="0">
              <a:lnSpc>
                <a:spcPct val="100000"/>
              </a:lnSpc>
              <a:buNone/>
            </a:pPr>
            <a:r>
              <a:rPr lang="en-US" sz="2200">
                <a:solidFill>
                  <a:srgbClr val="0070C0"/>
                </a:solidFill>
                <a:latin typeface="Abadi"/>
                <a:cs typeface="Calibri"/>
              </a:rPr>
              <a:t>Unit 4</a:t>
            </a:r>
            <a:r>
              <a:rPr lang="en-US" sz="2200">
                <a:latin typeface="Abadi"/>
                <a:cs typeface="Calibri"/>
              </a:rPr>
              <a:t> Constructive and Destructive Processes</a:t>
            </a:r>
          </a:p>
          <a:p>
            <a:pPr marL="0" indent="0">
              <a:lnSpc>
                <a:spcPct val="100000"/>
              </a:lnSpc>
              <a:buNone/>
            </a:pPr>
            <a:r>
              <a:rPr lang="en-US" sz="2200">
                <a:solidFill>
                  <a:srgbClr val="0070C0"/>
                </a:solidFill>
                <a:latin typeface="Abadi"/>
                <a:cs typeface="Calibri"/>
              </a:rPr>
              <a:t>Unit 5</a:t>
            </a:r>
            <a:r>
              <a:rPr lang="en-US" sz="2200">
                <a:latin typeface="Abadi"/>
                <a:cs typeface="Calibri"/>
              </a:rPr>
              <a:t> Matter –Physical and Chemical Changes</a:t>
            </a:r>
          </a:p>
          <a:p>
            <a:pPr marL="0" indent="0">
              <a:lnSpc>
                <a:spcPct val="100000"/>
              </a:lnSpc>
              <a:buNone/>
            </a:pPr>
            <a:r>
              <a:rPr lang="en-US" sz="2200">
                <a:solidFill>
                  <a:srgbClr val="0070C0"/>
                </a:solidFill>
                <a:latin typeface="Abadi"/>
                <a:cs typeface="Calibri"/>
              </a:rPr>
              <a:t>Unit 6</a:t>
            </a:r>
            <a:r>
              <a:rPr lang="en-US" sz="2200">
                <a:latin typeface="Abadi"/>
                <a:cs typeface="Calibri"/>
              </a:rPr>
              <a:t> Classification of Plants and Animals </a:t>
            </a:r>
          </a:p>
          <a:p>
            <a:pPr marL="0" indent="0">
              <a:lnSpc>
                <a:spcPct val="100000"/>
              </a:lnSpc>
              <a:buNone/>
            </a:pPr>
            <a:r>
              <a:rPr lang="en-US" sz="2200">
                <a:solidFill>
                  <a:srgbClr val="0070C0"/>
                </a:solidFill>
                <a:latin typeface="Abadi"/>
                <a:cs typeface="Calibri"/>
              </a:rPr>
              <a:t>Unit 7</a:t>
            </a:r>
            <a:r>
              <a:rPr lang="en-US" sz="2200">
                <a:latin typeface="Abadi"/>
                <a:cs typeface="Calibri"/>
              </a:rPr>
              <a:t> Inherited Behavior</a:t>
            </a:r>
          </a:p>
          <a:p>
            <a:endParaRPr lang="en-US" sz="2600">
              <a:cs typeface="Calibri"/>
            </a:endParaRPr>
          </a:p>
        </p:txBody>
      </p:sp>
      <p:sp>
        <p:nvSpPr>
          <p:cNvPr id="18" name="Rectangle: Rounded Corners 17">
            <a:extLst>
              <a:ext uri="{FF2B5EF4-FFF2-40B4-BE49-F238E27FC236}">
                <a16:creationId xmlns:a16="http://schemas.microsoft.com/office/drawing/2014/main" id="{A1890C6C-CFCF-482C-AAA8-39D174CAE369}"/>
              </a:ext>
            </a:extLst>
          </p:cNvPr>
          <p:cNvSpPr/>
          <p:nvPr/>
        </p:nvSpPr>
        <p:spPr>
          <a:xfrm>
            <a:off x="4670890" y="5474281"/>
            <a:ext cx="5551952" cy="512164"/>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a:solidFill>
                  <a:srgbClr val="0070C0"/>
                </a:solidFill>
                <a:latin typeface="Abadi"/>
                <a:ea typeface="+mn-lt"/>
                <a:cs typeface="+mn-lt"/>
                <a:hlinkClick r:id="rId2">
                  <a:extLst>
                    <a:ext uri="{A12FA001-AC4F-418D-AE19-62706E023703}">
                      <ahyp:hlinkClr xmlns:ahyp="http://schemas.microsoft.com/office/drawing/2018/hyperlinkcolor" val="tx"/>
                    </a:ext>
                  </a:extLst>
                </a:hlinkClick>
              </a:rPr>
              <a:t>Science Curriculm with Prioritized Standards</a:t>
            </a:r>
            <a:endParaRPr lang="en-US">
              <a:solidFill>
                <a:srgbClr val="0070C0"/>
              </a:solidFill>
              <a:latin typeface="Abadi"/>
            </a:endParaRPr>
          </a:p>
        </p:txBody>
      </p:sp>
      <p:sp>
        <p:nvSpPr>
          <p:cNvPr id="19" name="Rectangle: Rounded Corners 18">
            <a:extLst>
              <a:ext uri="{FF2B5EF4-FFF2-40B4-BE49-F238E27FC236}">
                <a16:creationId xmlns:a16="http://schemas.microsoft.com/office/drawing/2014/main" id="{DBEF42C1-25F7-4DA2-AB9E-927A5499F10E}"/>
              </a:ext>
            </a:extLst>
          </p:cNvPr>
          <p:cNvSpPr/>
          <p:nvPr/>
        </p:nvSpPr>
        <p:spPr>
          <a:xfrm>
            <a:off x="4629137" y="6143888"/>
            <a:ext cx="5593705" cy="512164"/>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70C0"/>
                </a:solidFill>
                <a:latin typeface="Abadi"/>
                <a:ea typeface="+mn-lt"/>
                <a:cs typeface="+mn-lt"/>
                <a:hlinkClick r:id="rId3">
                  <a:extLst>
                    <a:ext uri="{A12FA001-AC4F-418D-AE19-62706E023703}">
                      <ahyp:hlinkClr xmlns:ahyp="http://schemas.microsoft.com/office/drawing/2018/hyperlinkcolor" val="tx"/>
                    </a:ext>
                  </a:extLst>
                </a:hlinkClick>
              </a:rPr>
              <a:t>Standards Mastery Framework</a:t>
            </a:r>
            <a:endParaRPr lang="en-US">
              <a:solidFill>
                <a:srgbClr val="0070C0"/>
              </a:solidFill>
              <a:latin typeface="Abadi"/>
              <a:ea typeface="+mn-lt"/>
              <a:cs typeface="+mn-lt"/>
            </a:endParaRPr>
          </a:p>
        </p:txBody>
      </p:sp>
      <p:sp>
        <p:nvSpPr>
          <p:cNvPr id="3" name="TextBox 2">
            <a:extLst>
              <a:ext uri="{FF2B5EF4-FFF2-40B4-BE49-F238E27FC236}">
                <a16:creationId xmlns:a16="http://schemas.microsoft.com/office/drawing/2014/main" id="{A9E18839-6849-47D0-99C3-EC34AE50266E}"/>
              </a:ext>
            </a:extLst>
          </p:cNvPr>
          <p:cNvSpPr txBox="1"/>
          <p:nvPr/>
        </p:nvSpPr>
        <p:spPr>
          <a:xfrm>
            <a:off x="4440745" y="3704163"/>
            <a:ext cx="61797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i="1">
                <a:highlight>
                  <a:srgbClr val="92D050"/>
                </a:highlight>
                <a:latin typeface="Abadi"/>
              </a:rPr>
              <a:t>Students will learn through...</a:t>
            </a:r>
          </a:p>
          <a:p>
            <a:pPr marL="342900" indent="-342900">
              <a:buFont typeface="Arial"/>
              <a:buChar char="•"/>
            </a:pPr>
            <a:r>
              <a:rPr lang="en-US" sz="2200">
                <a:latin typeface="Abadi"/>
              </a:rPr>
              <a:t>STEM Labs (hands-on or virtual)</a:t>
            </a:r>
          </a:p>
          <a:p>
            <a:pPr marL="342900" indent="-342900">
              <a:buFont typeface="Arial"/>
              <a:buChar char="•"/>
            </a:pPr>
            <a:r>
              <a:rPr lang="en-US" sz="2200">
                <a:latin typeface="Abadi"/>
                <a:cs typeface="Calibri"/>
              </a:rPr>
              <a:t>Research Projects</a:t>
            </a:r>
          </a:p>
          <a:p>
            <a:pPr marL="342900" indent="-342900">
              <a:buFont typeface="Arial"/>
              <a:buChar char="•"/>
            </a:pPr>
            <a:r>
              <a:rPr lang="en-US" sz="2200">
                <a:latin typeface="Abadi"/>
                <a:cs typeface="Calibri"/>
              </a:rPr>
              <a:t>Multi-Media Resources (text, video, games, etc.)</a:t>
            </a:r>
          </a:p>
        </p:txBody>
      </p:sp>
    </p:spTree>
    <p:extLst>
      <p:ext uri="{BB962C8B-B14F-4D97-AF65-F5344CB8AC3E}">
        <p14:creationId xmlns:p14="http://schemas.microsoft.com/office/powerpoint/2010/main" val="128566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0302BF-08B7-432E-BA65-7CEB0A8C2729}"/>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5400" kern="1200">
                <a:solidFill>
                  <a:srgbClr val="FFFFFF"/>
                </a:solidFill>
                <a:latin typeface="Abadi" panose="020B0604020104020204" pitchFamily="34" charset="0"/>
              </a:rPr>
              <a:t>Table of Contents</a:t>
            </a:r>
          </a:p>
        </p:txBody>
      </p:sp>
      <p:sp>
        <p:nvSpPr>
          <p:cNvPr id="3" name="Content Placeholder 2">
            <a:extLst>
              <a:ext uri="{FF2B5EF4-FFF2-40B4-BE49-F238E27FC236}">
                <a16:creationId xmlns:a16="http://schemas.microsoft.com/office/drawing/2014/main" id="{C315BE30-9CA1-48FA-ACC5-ED1557B9D97F}"/>
              </a:ext>
            </a:extLst>
          </p:cNvPr>
          <p:cNvSpPr>
            <a:spLocks noGrp="1"/>
          </p:cNvSpPr>
          <p:nvPr>
            <p:ph idx="1"/>
          </p:nvPr>
        </p:nvSpPr>
        <p:spPr>
          <a:xfrm>
            <a:off x="4547698" y="983848"/>
            <a:ext cx="3421958" cy="4988689"/>
          </a:xfrm>
          <a:solidFill>
            <a:schemeClr val="tx1"/>
          </a:solidFill>
        </p:spPr>
        <p:txBody>
          <a:bodyPr vert="horz" lIns="91440" tIns="45720" rIns="91440" bIns="45720" rtlCol="0">
            <a:noAutofit/>
          </a:bodyPr>
          <a:lstStyle/>
          <a:p>
            <a:pPr marL="0" indent="0">
              <a:buNone/>
            </a:pPr>
            <a:r>
              <a:rPr lang="en-US" sz="2200" b="1">
                <a:solidFill>
                  <a:srgbClr val="1F4E79"/>
                </a:solidFill>
                <a:latin typeface="Abadi" panose="020B0604020104020204" pitchFamily="34" charset="0"/>
              </a:rPr>
              <a:t>CONNECT</a:t>
            </a:r>
          </a:p>
          <a:p>
            <a:r>
              <a:rPr lang="en-US" sz="2200" b="1">
                <a:solidFill>
                  <a:srgbClr val="1F4E79"/>
                </a:solidFill>
                <a:latin typeface="Abadi" panose="020B0604020104020204" pitchFamily="34" charset="0"/>
                <a:hlinkClick r:id="rId2" action="ppaction://hlinksldjump"/>
              </a:rPr>
              <a:t>Join PTO</a:t>
            </a:r>
            <a:endParaRPr lang="en-US" sz="2200" b="1">
              <a:solidFill>
                <a:srgbClr val="1F4E79"/>
              </a:solidFill>
              <a:latin typeface="Abadi" panose="020B0604020104020204" pitchFamily="34" charset="0"/>
            </a:endParaRPr>
          </a:p>
          <a:p>
            <a:r>
              <a:rPr lang="en-US" sz="2200" b="1">
                <a:solidFill>
                  <a:srgbClr val="1F4E79"/>
                </a:solidFill>
                <a:latin typeface="Abadi" panose="020B0604020104020204" pitchFamily="34" charset="0"/>
                <a:hlinkClick r:id="rId3" action="ppaction://hlinksldjump"/>
              </a:rPr>
              <a:t>Teacher #1</a:t>
            </a:r>
            <a:endParaRPr lang="en-US" sz="2200" b="1">
              <a:solidFill>
                <a:srgbClr val="1F4E79"/>
              </a:solidFill>
              <a:latin typeface="Abadi" panose="020B0604020104020204" pitchFamily="34" charset="0"/>
            </a:endParaRPr>
          </a:p>
          <a:p>
            <a:r>
              <a:rPr lang="en-US" sz="2200" b="1">
                <a:solidFill>
                  <a:srgbClr val="1F4E79"/>
                </a:solidFill>
                <a:latin typeface="Abadi" panose="020B0604020104020204" pitchFamily="34" charset="0"/>
                <a:hlinkClick r:id="rId4" action="ppaction://hlinksldjump"/>
              </a:rPr>
              <a:t>Teacher #2</a:t>
            </a:r>
            <a:endParaRPr lang="en-US" sz="2200" b="1">
              <a:solidFill>
                <a:srgbClr val="1F4E79"/>
              </a:solidFill>
              <a:latin typeface="Abadi" panose="020B0604020104020204" pitchFamily="34" charset="0"/>
            </a:endParaRPr>
          </a:p>
          <a:p>
            <a:endParaRPr lang="en-US" sz="2200" b="1">
              <a:solidFill>
                <a:srgbClr val="1F4E79"/>
              </a:solidFill>
              <a:latin typeface="Abadi" panose="020B0604020104020204" pitchFamily="34" charset="0"/>
            </a:endParaRPr>
          </a:p>
          <a:p>
            <a:pPr marL="0" indent="0">
              <a:buNone/>
            </a:pPr>
            <a:r>
              <a:rPr lang="en-US" sz="2200" b="1">
                <a:solidFill>
                  <a:srgbClr val="1F4E79"/>
                </a:solidFill>
                <a:latin typeface="Abadi" panose="020B0604020104020204" pitchFamily="34" charset="0"/>
              </a:rPr>
              <a:t>POLICY</a:t>
            </a:r>
          </a:p>
          <a:p>
            <a:r>
              <a:rPr lang="en-US" sz="2200" b="1">
                <a:solidFill>
                  <a:srgbClr val="1F4E79"/>
                </a:solidFill>
                <a:latin typeface="Abadi" panose="020B0604020104020204" pitchFamily="34" charset="0"/>
                <a:hlinkClick r:id="rId5" action="ppaction://hlinksldjump"/>
              </a:rPr>
              <a:t>Code of Conduct</a:t>
            </a:r>
            <a:endParaRPr lang="en-US" sz="2200" b="1">
              <a:solidFill>
                <a:srgbClr val="1F4E79"/>
              </a:solidFill>
              <a:latin typeface="Abadi" panose="020B0604020104020204" pitchFamily="34" charset="0"/>
            </a:endParaRPr>
          </a:p>
          <a:p>
            <a:r>
              <a:rPr lang="en-US" sz="2200" b="1">
                <a:solidFill>
                  <a:srgbClr val="1F4E79"/>
                </a:solidFill>
                <a:latin typeface="Abadi" panose="020B0604020104020204" pitchFamily="34" charset="0"/>
                <a:hlinkClick r:id="rId6" action="ppaction://hlinksldjump"/>
              </a:rPr>
              <a:t>Attendance</a:t>
            </a:r>
            <a:endParaRPr lang="en-US" sz="2200" b="1">
              <a:solidFill>
                <a:srgbClr val="1F4E79"/>
              </a:solidFill>
              <a:latin typeface="Abadi" panose="020B0604020104020204" pitchFamily="34" charset="0"/>
            </a:endParaRPr>
          </a:p>
          <a:p>
            <a:r>
              <a:rPr lang="en-US" sz="2200" b="1">
                <a:solidFill>
                  <a:srgbClr val="1F4E79"/>
                </a:solidFill>
                <a:latin typeface="Abadi" panose="020B0604020104020204" pitchFamily="34" charset="0"/>
                <a:hlinkClick r:id="rId7" action="ppaction://hlinksldjump"/>
              </a:rPr>
              <a:t>Grading</a:t>
            </a:r>
            <a:endParaRPr lang="en-US" sz="2200" b="1">
              <a:solidFill>
                <a:srgbClr val="1F4E79"/>
              </a:solidFill>
              <a:latin typeface="Abadi" panose="020B0604020104020204" pitchFamily="34" charset="0"/>
            </a:endParaRPr>
          </a:p>
          <a:p>
            <a:r>
              <a:rPr lang="en-US" sz="2200" b="1">
                <a:solidFill>
                  <a:srgbClr val="1F4E79"/>
                </a:solidFill>
                <a:latin typeface="Abadi" panose="020B0604020104020204" pitchFamily="34" charset="0"/>
                <a:hlinkClick r:id="rId8" action="ppaction://hlinksldjump"/>
              </a:rPr>
              <a:t>Assessments</a:t>
            </a:r>
            <a:endParaRPr lang="en-US" sz="2200" b="1">
              <a:solidFill>
                <a:srgbClr val="1F4E79"/>
              </a:solidFill>
              <a:latin typeface="Abadi" panose="020B0604020104020204" pitchFamily="34" charset="0"/>
            </a:endParaRPr>
          </a:p>
          <a:p>
            <a:r>
              <a:rPr lang="en-US" sz="2200" b="1">
                <a:solidFill>
                  <a:srgbClr val="1F4E79"/>
                </a:solidFill>
                <a:latin typeface="Abadi" panose="020B0604020104020204" pitchFamily="34" charset="0"/>
                <a:hlinkClick r:id="rId9" action="ppaction://hlinksldjump"/>
              </a:rPr>
              <a:t>Communication</a:t>
            </a:r>
            <a:endParaRPr lang="en-US" sz="2200" b="1">
              <a:solidFill>
                <a:srgbClr val="1F4E79"/>
              </a:solidFill>
              <a:latin typeface="Abadi" panose="020B0604020104020204" pitchFamily="34" charset="0"/>
            </a:endParaRPr>
          </a:p>
        </p:txBody>
      </p:sp>
      <p:sp>
        <p:nvSpPr>
          <p:cNvPr id="4" name="TextBox 3">
            <a:extLst>
              <a:ext uri="{FF2B5EF4-FFF2-40B4-BE49-F238E27FC236}">
                <a16:creationId xmlns:a16="http://schemas.microsoft.com/office/drawing/2014/main" id="{A1B00EFD-6CDB-4015-B6E8-A16E4473BCDA}"/>
              </a:ext>
            </a:extLst>
          </p:cNvPr>
          <p:cNvSpPr txBox="1"/>
          <p:nvPr/>
        </p:nvSpPr>
        <p:spPr>
          <a:xfrm>
            <a:off x="8140703" y="983848"/>
            <a:ext cx="3850669" cy="4988689"/>
          </a:xfrm>
          <a:prstGeom prst="rect">
            <a:avLst/>
          </a:prstGeom>
          <a:solidFill>
            <a:schemeClr val="tx1"/>
          </a:solidFill>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a:lnSpc>
                <a:spcPct val="90000"/>
              </a:lnSpc>
              <a:spcBef>
                <a:spcPts val="1000"/>
              </a:spcBef>
            </a:pPr>
            <a:r>
              <a:rPr lang="en-US" sz="2400" b="1">
                <a:solidFill>
                  <a:srgbClr val="1F4E79"/>
                </a:solidFill>
                <a:latin typeface="Abadi" panose="020B0604020104020204" pitchFamily="34" charset="0"/>
              </a:rPr>
              <a:t>ACADEMICS</a:t>
            </a: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0" action="ppaction://hlinksldjump"/>
              </a:rPr>
              <a:t>Standards Mastery Framework</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1" action="ppaction://hlinksldjump"/>
              </a:rPr>
              <a:t>Reading</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2" action="ppaction://hlinksldjump"/>
              </a:rPr>
              <a:t>Social Studies</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3" action="ppaction://hlinksldjump"/>
              </a:rPr>
              <a:t>Writing</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4" action="ppaction://hlinksldjump"/>
              </a:rPr>
              <a:t>Science</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5" action="ppaction://hlinksldjump"/>
              </a:rPr>
              <a:t>Math</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endParaRPr lang="en-US" sz="2400" b="1">
              <a:solidFill>
                <a:srgbClr val="1F4E79"/>
              </a:solidFill>
              <a:latin typeface="Abadi" panose="020B0604020104020204" pitchFamily="34" charset="0"/>
            </a:endParaRPr>
          </a:p>
          <a:p>
            <a:pPr>
              <a:lnSpc>
                <a:spcPct val="90000"/>
              </a:lnSpc>
              <a:spcBef>
                <a:spcPts val="1000"/>
              </a:spcBef>
            </a:pPr>
            <a:r>
              <a:rPr lang="en-US" sz="2400" b="1">
                <a:solidFill>
                  <a:srgbClr val="1F4E79"/>
                </a:solidFill>
                <a:latin typeface="Abadi" panose="020B0604020104020204" pitchFamily="34" charset="0"/>
              </a:rPr>
              <a:t>RESOURCES &amp; TECHNOLOGY</a:t>
            </a: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6" action="ppaction://hlinksldjump"/>
              </a:rPr>
              <a:t>i-Ready</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7" action="ppaction://hlinksldjump"/>
              </a:rPr>
              <a:t>Extension Options</a:t>
            </a:r>
            <a:endParaRPr lang="en-US" sz="2400" b="1">
              <a:solidFill>
                <a:srgbClr val="1F4E79"/>
              </a:solidFill>
              <a:latin typeface="Abadi" panose="020B0604020104020204" pitchFamily="34" charset="0"/>
            </a:endParaRPr>
          </a:p>
          <a:p>
            <a:pPr marL="285750" indent="-228600">
              <a:lnSpc>
                <a:spcPct val="90000"/>
              </a:lnSpc>
              <a:spcBef>
                <a:spcPts val="1000"/>
              </a:spcBef>
              <a:buFont typeface="Arial" panose="020B0604020202020204" pitchFamily="34" charset="0"/>
              <a:buChar char="•"/>
            </a:pPr>
            <a:r>
              <a:rPr lang="en-US" sz="2400" b="1">
                <a:solidFill>
                  <a:srgbClr val="1F4E79"/>
                </a:solidFill>
                <a:latin typeface="Abadi" panose="020B0604020104020204" pitchFamily="34" charset="0"/>
                <a:hlinkClick r:id="rId18" action="ppaction://hlinksldjump"/>
              </a:rPr>
              <a:t>Microsoft Teams</a:t>
            </a:r>
            <a:endParaRPr lang="en-US" sz="2400" b="1">
              <a:solidFill>
                <a:srgbClr val="1F4E79"/>
              </a:solidFill>
              <a:latin typeface="Abadi" panose="020B0604020104020204" pitchFamily="34" charset="0"/>
            </a:endParaRPr>
          </a:p>
        </p:txBody>
      </p:sp>
    </p:spTree>
    <p:extLst>
      <p:ext uri="{BB962C8B-B14F-4D97-AF65-F5344CB8AC3E}">
        <p14:creationId xmlns:p14="http://schemas.microsoft.com/office/powerpoint/2010/main" val="30142022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4350B-D858-437F-8231-D731B83EDF97}"/>
              </a:ext>
            </a:extLst>
          </p:cNvPr>
          <p:cNvSpPr>
            <a:spLocks noGrp="1"/>
          </p:cNvSpPr>
          <p:nvPr>
            <p:ph type="title"/>
          </p:nvPr>
        </p:nvSpPr>
        <p:spPr>
          <a:xfrm>
            <a:off x="366769" y="1487272"/>
            <a:ext cx="3070941" cy="2743200"/>
          </a:xfrm>
          <a:prstGeom prst="ellipse">
            <a:avLst/>
          </a:prstGeom>
          <a:solidFill>
            <a:srgbClr val="00B0F0"/>
          </a:solidFill>
          <a:ln w="174625" cmpd="thinThick">
            <a:solidFill>
              <a:srgbClr val="262626"/>
            </a:solidFill>
          </a:ln>
        </p:spPr>
        <p:txBody>
          <a:bodyPr vert="horz" lIns="91440" tIns="45720" rIns="91440" bIns="45720" rtlCol="0" anchor="ctr">
            <a:normAutofit/>
          </a:bodyPr>
          <a:lstStyle/>
          <a:p>
            <a:pPr algn="ctr"/>
            <a:r>
              <a:rPr lang="en-US" sz="4000" kern="1200">
                <a:latin typeface="Abadi"/>
              </a:rPr>
              <a:t>Math</a:t>
            </a:r>
          </a:p>
        </p:txBody>
      </p:sp>
      <p:sp>
        <p:nvSpPr>
          <p:cNvPr id="7" name="Rectangle: Rounded Corners 6">
            <a:extLst>
              <a:ext uri="{FF2B5EF4-FFF2-40B4-BE49-F238E27FC236}">
                <a16:creationId xmlns:a16="http://schemas.microsoft.com/office/drawing/2014/main" id="{0B0AD1E2-C0CD-494F-A9BD-460C889B93C8}"/>
              </a:ext>
            </a:extLst>
          </p:cNvPr>
          <p:cNvSpPr/>
          <p:nvPr/>
        </p:nvSpPr>
        <p:spPr>
          <a:xfrm>
            <a:off x="6736718" y="6143594"/>
            <a:ext cx="2263871" cy="512164"/>
          </a:xfrm>
          <a:prstGeom prst="roundRect">
            <a:avLst/>
          </a:prstGeom>
          <a:solidFill>
            <a:srgbClr val="C6C6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sz="1400">
                <a:solidFill>
                  <a:srgbClr val="0070C0"/>
                </a:solidFill>
                <a:latin typeface="Abadi"/>
                <a:cs typeface="Calibri"/>
                <a:hlinkClick r:id="rId2">
                  <a:extLst>
                    <a:ext uri="{A12FA001-AC4F-418D-AE19-62706E023703}">
                      <ahyp:hlinkClr xmlns:ahyp="http://schemas.microsoft.com/office/drawing/2018/hyperlinkcolor" val="tx"/>
                    </a:ext>
                  </a:extLst>
                </a:hlinkClick>
              </a:rPr>
              <a:t>Link to 5th Grade Prioritized Math Standards</a:t>
            </a:r>
            <a:endParaRPr lang="en-US" sz="1400">
              <a:solidFill>
                <a:srgbClr val="0070C0"/>
              </a:solidFill>
              <a:latin typeface="Abadi"/>
              <a:cs typeface="Calibri"/>
            </a:endParaRPr>
          </a:p>
        </p:txBody>
      </p:sp>
      <p:sp>
        <p:nvSpPr>
          <p:cNvPr id="8" name="Rectangle: Rounded Corners 7">
            <a:extLst>
              <a:ext uri="{FF2B5EF4-FFF2-40B4-BE49-F238E27FC236}">
                <a16:creationId xmlns:a16="http://schemas.microsoft.com/office/drawing/2014/main" id="{06891009-852C-4912-90F5-69436709CB4F}"/>
              </a:ext>
            </a:extLst>
          </p:cNvPr>
          <p:cNvSpPr/>
          <p:nvPr/>
        </p:nvSpPr>
        <p:spPr>
          <a:xfrm>
            <a:off x="9783751" y="6143594"/>
            <a:ext cx="2263870" cy="512164"/>
          </a:xfrm>
          <a:prstGeom prst="roundRect">
            <a:avLst/>
          </a:prstGeom>
          <a:solidFill>
            <a:srgbClr val="6AD2F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sz="1400">
                <a:solidFill>
                  <a:srgbClr val="0070C0"/>
                </a:solidFill>
                <a:latin typeface="Abadi"/>
                <a:cs typeface="Calibri"/>
                <a:hlinkClick r:id="rId3">
                  <a:extLst>
                    <a:ext uri="{A12FA001-AC4F-418D-AE19-62706E023703}">
                      <ahyp:hlinkClr xmlns:ahyp="http://schemas.microsoft.com/office/drawing/2018/hyperlinkcolor" val="tx"/>
                    </a:ext>
                  </a:extLst>
                </a:hlinkClick>
              </a:rPr>
              <a:t>Link to Interactive </a:t>
            </a:r>
            <a:br>
              <a:rPr lang="en-US" sz="1400">
                <a:solidFill>
                  <a:srgbClr val="0070C0"/>
                </a:solidFill>
                <a:latin typeface="Abadi" panose="020B0604020104020204" pitchFamily="34" charset="0"/>
                <a:cs typeface="Calibri"/>
                <a:hlinkClick r:id="rId3">
                  <a:extLst>
                    <a:ext uri="{A12FA001-AC4F-418D-AE19-62706E023703}">
                      <ahyp:hlinkClr xmlns:ahyp="http://schemas.microsoft.com/office/drawing/2018/hyperlinkcolor" val="tx"/>
                    </a:ext>
                  </a:extLst>
                </a:hlinkClick>
              </a:rPr>
            </a:br>
            <a:r>
              <a:rPr lang="en-US" sz="1400">
                <a:solidFill>
                  <a:srgbClr val="0070C0"/>
                </a:solidFill>
                <a:latin typeface="Abadi"/>
                <a:cs typeface="Calibri"/>
                <a:hlinkClick r:id="rId3">
                  <a:extLst>
                    <a:ext uri="{A12FA001-AC4F-418D-AE19-62706E023703}">
                      <ahyp:hlinkClr xmlns:ahyp="http://schemas.microsoft.com/office/drawing/2018/hyperlinkcolor" val="tx"/>
                    </a:ext>
                  </a:extLst>
                </a:hlinkClick>
              </a:rPr>
              <a:t>Study Guide</a:t>
            </a:r>
            <a:endParaRPr lang="en-US" sz="1400">
              <a:solidFill>
                <a:srgbClr val="0070C0"/>
              </a:solidFill>
              <a:latin typeface="Abadi"/>
              <a:cs typeface="Calibri"/>
            </a:endParaRPr>
          </a:p>
        </p:txBody>
      </p:sp>
      <p:sp>
        <p:nvSpPr>
          <p:cNvPr id="9" name="Rectangle: Rounded Corners 8">
            <a:extLst>
              <a:ext uri="{FF2B5EF4-FFF2-40B4-BE49-F238E27FC236}">
                <a16:creationId xmlns:a16="http://schemas.microsoft.com/office/drawing/2014/main" id="{34F54AB4-5BC6-49A5-94FA-78AD9F412FEC}"/>
              </a:ext>
            </a:extLst>
          </p:cNvPr>
          <p:cNvSpPr/>
          <p:nvPr/>
        </p:nvSpPr>
        <p:spPr>
          <a:xfrm>
            <a:off x="3689685" y="6143594"/>
            <a:ext cx="2263871" cy="512164"/>
          </a:xfrm>
          <a:prstGeom prst="roundRect">
            <a:avLst/>
          </a:prstGeom>
          <a:solidFill>
            <a:srgbClr val="C6C6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sz="1400">
                <a:solidFill>
                  <a:srgbClr val="0070C0"/>
                </a:solidFill>
                <a:latin typeface="Abadi"/>
                <a:cs typeface="Calibri"/>
                <a:hlinkClick r:id="rId4">
                  <a:extLst>
                    <a:ext uri="{A12FA001-AC4F-418D-AE19-62706E023703}">
                      <ahyp:hlinkClr xmlns:ahyp="http://schemas.microsoft.com/office/drawing/2018/hyperlinkcolor" val="tx"/>
                    </a:ext>
                  </a:extLst>
                </a:hlinkClick>
              </a:rPr>
              <a:t>Link to 6th Grade Prioritized Math Standards</a:t>
            </a:r>
            <a:endParaRPr lang="en-US" sz="1400">
              <a:solidFill>
                <a:srgbClr val="0070C0"/>
              </a:solidFill>
              <a:latin typeface="Abadi"/>
              <a:cs typeface="Calibri"/>
            </a:endParaRPr>
          </a:p>
        </p:txBody>
      </p:sp>
      <p:graphicFrame>
        <p:nvGraphicFramePr>
          <p:cNvPr id="4" name="Table 4">
            <a:extLst>
              <a:ext uri="{FF2B5EF4-FFF2-40B4-BE49-F238E27FC236}">
                <a16:creationId xmlns:a16="http://schemas.microsoft.com/office/drawing/2014/main" id="{D7D16690-97BA-459E-99AC-42DCB7FA9BE9}"/>
              </a:ext>
            </a:extLst>
          </p:cNvPr>
          <p:cNvGraphicFramePr>
            <a:graphicFrameLocks noGrp="1"/>
          </p:cNvGraphicFramePr>
          <p:nvPr>
            <p:ph idx="1"/>
            <p:extLst>
              <p:ext uri="{D42A27DB-BD31-4B8C-83A1-F6EECF244321}">
                <p14:modId xmlns:p14="http://schemas.microsoft.com/office/powerpoint/2010/main" val="2813969280"/>
              </p:ext>
            </p:extLst>
          </p:nvPr>
        </p:nvGraphicFramePr>
        <p:xfrm>
          <a:off x="3647218" y="404093"/>
          <a:ext cx="8357936" cy="3769611"/>
        </p:xfrm>
        <a:graphic>
          <a:graphicData uri="http://schemas.openxmlformats.org/drawingml/2006/table">
            <a:tbl>
              <a:tblPr firstRow="1" bandRow="1">
                <a:tableStyleId>{073A0DAA-6AF3-43AB-8588-CEC1D06C72B9}</a:tableStyleId>
              </a:tblPr>
              <a:tblGrid>
                <a:gridCol w="2088727">
                  <a:extLst>
                    <a:ext uri="{9D8B030D-6E8A-4147-A177-3AD203B41FA5}">
                      <a16:colId xmlns:a16="http://schemas.microsoft.com/office/drawing/2014/main" val="510207166"/>
                    </a:ext>
                  </a:extLst>
                </a:gridCol>
                <a:gridCol w="2091755">
                  <a:extLst>
                    <a:ext uri="{9D8B030D-6E8A-4147-A177-3AD203B41FA5}">
                      <a16:colId xmlns:a16="http://schemas.microsoft.com/office/drawing/2014/main" val="1181861371"/>
                    </a:ext>
                  </a:extLst>
                </a:gridCol>
                <a:gridCol w="2176041">
                  <a:extLst>
                    <a:ext uri="{9D8B030D-6E8A-4147-A177-3AD203B41FA5}">
                      <a16:colId xmlns:a16="http://schemas.microsoft.com/office/drawing/2014/main" val="30548986"/>
                    </a:ext>
                  </a:extLst>
                </a:gridCol>
                <a:gridCol w="2001413">
                  <a:extLst>
                    <a:ext uri="{9D8B030D-6E8A-4147-A177-3AD203B41FA5}">
                      <a16:colId xmlns:a16="http://schemas.microsoft.com/office/drawing/2014/main" val="4098085095"/>
                    </a:ext>
                  </a:extLst>
                </a:gridCol>
              </a:tblGrid>
              <a:tr h="1045098">
                <a:tc>
                  <a:txBody>
                    <a:bodyPr/>
                    <a:lstStyle/>
                    <a:p>
                      <a:pPr algn="ctr"/>
                      <a:r>
                        <a:rPr lang="en-US" sz="3000" b="1" cap="all" spc="60">
                          <a:solidFill>
                            <a:schemeClr val="bg1"/>
                          </a:solidFill>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all" spc="60">
                          <a:solidFill>
                            <a:schemeClr val="bg1"/>
                          </a:solidFill>
                        </a:rPr>
                        <a:t>First semester of "on" level</a:t>
                      </a:r>
                    </a:p>
                  </a:txBody>
                  <a:tcPr marL="62483" marR="62483" marT="62483" marB="62483" anchor="b">
                    <a:solidFill>
                      <a:srgbClr val="0070C0"/>
                    </a:solidFill>
                  </a:tcPr>
                </a:tc>
                <a:tc>
                  <a:txBody>
                    <a:bodyPr/>
                    <a:lstStyle/>
                    <a:p>
                      <a:pPr algn="ctr"/>
                      <a:r>
                        <a:rPr lang="en-US" sz="3000" b="1" cap="all" spc="60">
                          <a:solidFill>
                            <a:schemeClr val="bg1"/>
                          </a:solidFill>
                        </a:rPr>
                        <a:t>5.2</a:t>
                      </a:r>
                    </a:p>
                    <a:p>
                      <a:pPr lvl="0" algn="ctr">
                        <a:buNone/>
                      </a:pPr>
                      <a:r>
                        <a:rPr lang="en-US" sz="1600" b="1" cap="all" spc="60">
                          <a:solidFill>
                            <a:schemeClr val="bg1"/>
                          </a:solidFill>
                        </a:rPr>
                        <a:t>First semester of "advanced" math</a:t>
                      </a:r>
                    </a:p>
                  </a:txBody>
                  <a:tcPr marL="62483" marR="62483" marT="62483" marB="62483" anchor="b">
                    <a:solidFill>
                      <a:srgbClr val="0070C0"/>
                    </a:solidFill>
                  </a:tcPr>
                </a:tc>
                <a:tc>
                  <a:txBody>
                    <a:bodyPr/>
                    <a:lstStyle/>
                    <a:p>
                      <a:pPr algn="ctr"/>
                      <a:r>
                        <a:rPr lang="en-US" sz="3000" b="1" cap="all" spc="60">
                          <a:solidFill>
                            <a:schemeClr val="bg1"/>
                          </a:solidFill>
                        </a:rPr>
                        <a:t>6.1</a:t>
                      </a:r>
                    </a:p>
                    <a:p>
                      <a:pPr lvl="0" algn="ctr">
                        <a:buNone/>
                      </a:pPr>
                      <a:r>
                        <a:rPr lang="en-US" sz="1600" b="1" cap="all" spc="60">
                          <a:solidFill>
                            <a:schemeClr val="bg1"/>
                          </a:solidFill>
                        </a:rPr>
                        <a:t>First semester of "accelerated" math</a:t>
                      </a:r>
                    </a:p>
                  </a:txBody>
                  <a:tcPr marL="62483" marR="62483" marT="62483" marB="62483" anchor="b">
                    <a:solidFill>
                      <a:srgbClr val="0070C0"/>
                    </a:solidFill>
                  </a:tcPr>
                </a:tc>
                <a:tc>
                  <a:txBody>
                    <a:bodyPr/>
                    <a:lstStyle/>
                    <a:p>
                      <a:pPr algn="ctr"/>
                      <a:r>
                        <a:rPr lang="en-US" sz="3000" b="1" cap="all" spc="60">
                          <a:solidFill>
                            <a:schemeClr val="bg1"/>
                          </a:solidFill>
                        </a:rPr>
                        <a:t>6.2</a:t>
                      </a:r>
                    </a:p>
                    <a:p>
                      <a:pPr algn="ctr"/>
                      <a:endParaRPr lang="en-US" sz="3000" b="1" cap="all" spc="60">
                        <a:solidFill>
                          <a:schemeClr val="bg1"/>
                        </a:solidFill>
                      </a:endParaRPr>
                    </a:p>
                  </a:txBody>
                  <a:tcPr marL="62483" marR="62483" marT="62483" marB="62483" anchor="b">
                    <a:solidFill>
                      <a:srgbClr val="0070C0"/>
                    </a:solidFill>
                  </a:tcPr>
                </a:tc>
                <a:extLst>
                  <a:ext uri="{0D108BD9-81ED-4DB2-BD59-A6C34878D82A}">
                    <a16:rowId xmlns:a16="http://schemas.microsoft.com/office/drawing/2014/main" val="2378815346"/>
                  </a:ext>
                </a:extLst>
              </a:tr>
              <a:tr h="2608596">
                <a:tc>
                  <a:txBody>
                    <a:bodyPr/>
                    <a:lstStyle/>
                    <a:p>
                      <a:pPr algn="ctr"/>
                      <a:r>
                        <a:rPr lang="en-US" sz="1800" cap="none" spc="0">
                          <a:solidFill>
                            <a:schemeClr val="tx1"/>
                          </a:solidFill>
                          <a:latin typeface="Abadi"/>
                        </a:rPr>
                        <a:t>Unit 1:</a:t>
                      </a:r>
                    </a:p>
                    <a:p>
                      <a:pPr lvl="0" algn="ctr">
                        <a:buNone/>
                      </a:pPr>
                      <a:r>
                        <a:rPr lang="en-US" sz="1100" cap="none" spc="0">
                          <a:solidFill>
                            <a:schemeClr val="tx1"/>
                          </a:solidFill>
                          <a:latin typeface="Abadi"/>
                        </a:rPr>
                        <a:t>Order of Operations </a:t>
                      </a:r>
                      <a:br>
                        <a:rPr lang="en-US" sz="1100" cap="none" spc="0">
                          <a:solidFill>
                            <a:srgbClr val="000000"/>
                          </a:solidFill>
                          <a:latin typeface="Abadi"/>
                        </a:rPr>
                      </a:br>
                      <a:r>
                        <a:rPr lang="en-US" sz="1100" cap="none" spc="0">
                          <a:solidFill>
                            <a:schemeClr val="tx1"/>
                          </a:solidFill>
                          <a:latin typeface="Abadi"/>
                        </a:rPr>
                        <a:t>&amp; Whole Numbers</a:t>
                      </a:r>
                    </a:p>
                    <a:p>
                      <a:pPr lvl="0" algn="ctr">
                        <a:buNone/>
                      </a:pPr>
                      <a:endParaRPr lang="en-US" sz="1100" cap="none" spc="0">
                        <a:solidFill>
                          <a:schemeClr val="tx1"/>
                        </a:solidFill>
                        <a:latin typeface="Abadi" panose="020B0604020104020204" pitchFamily="34" charset="0"/>
                      </a:endParaRPr>
                    </a:p>
                    <a:p>
                      <a:pPr lvl="0" algn="ctr">
                        <a:buNone/>
                      </a:pPr>
                      <a:r>
                        <a:rPr lang="en-US" sz="1800" cap="none" spc="0">
                          <a:solidFill>
                            <a:schemeClr val="tx1"/>
                          </a:solidFill>
                          <a:latin typeface="Abadi"/>
                        </a:rPr>
                        <a:t>Unit 2:</a:t>
                      </a:r>
                    </a:p>
                    <a:p>
                      <a:pPr lvl="0" algn="ctr">
                        <a:buNone/>
                      </a:pPr>
                      <a:r>
                        <a:rPr lang="en-US" sz="1100" cap="none" spc="0">
                          <a:solidFill>
                            <a:schemeClr val="tx1"/>
                          </a:solidFill>
                          <a:latin typeface="Abadi"/>
                        </a:rPr>
                        <a:t>Adding &amp; Subtracting Decimals</a:t>
                      </a:r>
                    </a:p>
                    <a:p>
                      <a:pPr lvl="0" algn="ctr">
                        <a:buNone/>
                      </a:pPr>
                      <a:endParaRPr lang="en-US" sz="1100" cap="none" spc="0">
                        <a:solidFill>
                          <a:schemeClr val="tx1"/>
                        </a:solidFill>
                        <a:latin typeface="Abadi" panose="020B0604020104020204" pitchFamily="34" charset="0"/>
                      </a:endParaRPr>
                    </a:p>
                    <a:p>
                      <a:pPr lvl="0" algn="ctr">
                        <a:buNone/>
                      </a:pPr>
                      <a:r>
                        <a:rPr lang="en-US" sz="1800" cap="none" spc="0">
                          <a:solidFill>
                            <a:schemeClr val="tx1"/>
                          </a:solidFill>
                          <a:latin typeface="Abadi"/>
                        </a:rPr>
                        <a:t>Unit 3:</a:t>
                      </a:r>
                    </a:p>
                    <a:p>
                      <a:pPr lvl="0" algn="ctr">
                        <a:buNone/>
                      </a:pPr>
                      <a:r>
                        <a:rPr lang="en-US" sz="1100" cap="none" spc="0">
                          <a:solidFill>
                            <a:schemeClr val="tx1"/>
                          </a:solidFill>
                          <a:latin typeface="Abadi"/>
                        </a:rPr>
                        <a:t>Multiplying &amp; Dividing Decimals</a:t>
                      </a:r>
                    </a:p>
                    <a:p>
                      <a:pPr lvl="0" algn="ctr">
                        <a:buNone/>
                      </a:pPr>
                      <a:endParaRPr lang="en-US" sz="1100" cap="none" spc="0">
                        <a:solidFill>
                          <a:schemeClr val="tx1"/>
                        </a:solidFill>
                        <a:latin typeface="Abadi" panose="020B0604020104020204" pitchFamily="34" charset="0"/>
                      </a:endParaRPr>
                    </a:p>
                    <a:p>
                      <a:pPr lvl="0" algn="ctr">
                        <a:buNone/>
                      </a:pPr>
                      <a:endParaRPr lang="en-US" sz="1100" cap="none" spc="0">
                        <a:solidFill>
                          <a:schemeClr val="tx1"/>
                        </a:solidFill>
                        <a:latin typeface="Abadi" panose="020B0604020104020204" pitchFamily="34" charset="0"/>
                      </a:endParaRPr>
                    </a:p>
                    <a:p>
                      <a:pPr lvl="0" algn="ctr">
                        <a:buNone/>
                      </a:pPr>
                      <a:endParaRPr lang="en-US" sz="1100" cap="none" spc="0">
                        <a:solidFill>
                          <a:schemeClr val="tx1"/>
                        </a:solidFill>
                        <a:latin typeface="Abadi" panose="020B0604020104020204" pitchFamily="34" charset="0"/>
                      </a:endParaRPr>
                    </a:p>
                  </a:txBody>
                  <a:tcPr marL="62483" marR="62483" marT="31242" marB="62483"/>
                </a:tc>
                <a:tc>
                  <a:txBody>
                    <a:bodyPr/>
                    <a:lstStyle/>
                    <a:p>
                      <a:pPr algn="ctr"/>
                      <a:r>
                        <a:rPr lang="en-US" sz="1800" cap="none" spc="0">
                          <a:solidFill>
                            <a:schemeClr val="tx1"/>
                          </a:solidFill>
                          <a:latin typeface="Abadi"/>
                        </a:rPr>
                        <a:t>Unit 4:</a:t>
                      </a:r>
                    </a:p>
                    <a:p>
                      <a:pPr algn="ctr"/>
                      <a:r>
                        <a:rPr lang="en-US" sz="1100" cap="none" spc="0">
                          <a:solidFill>
                            <a:schemeClr val="tx1"/>
                          </a:solidFill>
                          <a:latin typeface="Abadi"/>
                        </a:rPr>
                        <a:t>Adding, Subtracting, Multiplying, &amp; Dividing Fractions</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5:</a:t>
                      </a:r>
                    </a:p>
                    <a:p>
                      <a:pPr algn="ctr"/>
                      <a:r>
                        <a:rPr lang="en-US" sz="1100" cap="none" spc="0">
                          <a:solidFill>
                            <a:schemeClr val="tx1"/>
                          </a:solidFill>
                          <a:latin typeface="Abadi"/>
                        </a:rPr>
                        <a:t>2D Figures</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6:</a:t>
                      </a:r>
                    </a:p>
                    <a:p>
                      <a:pPr algn="ctr"/>
                      <a:r>
                        <a:rPr lang="en-US" sz="1100" cap="none" spc="0">
                          <a:solidFill>
                            <a:schemeClr val="tx1"/>
                          </a:solidFill>
                          <a:latin typeface="Abadi"/>
                        </a:rPr>
                        <a:t>Geometry</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7: </a:t>
                      </a:r>
                    </a:p>
                    <a:p>
                      <a:pPr algn="ctr"/>
                      <a:r>
                        <a:rPr lang="en-US" sz="1100" cap="none" spc="0">
                          <a:solidFill>
                            <a:schemeClr val="tx1"/>
                          </a:solidFill>
                          <a:latin typeface="Abadi"/>
                        </a:rPr>
                        <a:t>Geometry &amp; the </a:t>
                      </a:r>
                      <a:br>
                        <a:rPr lang="en-US" sz="1100" cap="none" spc="0">
                          <a:solidFill>
                            <a:srgbClr val="000000"/>
                          </a:solidFill>
                          <a:latin typeface="Abadi"/>
                        </a:rPr>
                      </a:br>
                      <a:r>
                        <a:rPr lang="en-US" sz="1100" cap="none" spc="0">
                          <a:solidFill>
                            <a:schemeClr val="tx1"/>
                          </a:solidFill>
                          <a:latin typeface="Abadi"/>
                        </a:rPr>
                        <a:t>Coordinate Plane</a:t>
                      </a:r>
                    </a:p>
                  </a:txBody>
                  <a:tcPr marL="62483" marR="62483" marT="31242" marB="62483"/>
                </a:tc>
                <a:tc>
                  <a:txBody>
                    <a:bodyPr/>
                    <a:lstStyle/>
                    <a:p>
                      <a:pPr algn="ctr"/>
                      <a:r>
                        <a:rPr lang="en-US" sz="1800" cap="none" spc="0">
                          <a:solidFill>
                            <a:schemeClr val="tx1"/>
                          </a:solidFill>
                          <a:latin typeface="Abadi"/>
                        </a:rPr>
                        <a:t>Unit 1:</a:t>
                      </a:r>
                    </a:p>
                    <a:p>
                      <a:pPr algn="ctr"/>
                      <a:r>
                        <a:rPr lang="en-US" sz="1100" cap="none" spc="0">
                          <a:solidFill>
                            <a:schemeClr val="tx1"/>
                          </a:solidFill>
                          <a:latin typeface="Abadi"/>
                        </a:rPr>
                        <a:t>Number System Fluency</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2:</a:t>
                      </a:r>
                    </a:p>
                    <a:p>
                      <a:pPr algn="ctr"/>
                      <a:r>
                        <a:rPr lang="en-US" sz="1100" cap="none" spc="0">
                          <a:solidFill>
                            <a:schemeClr val="tx1"/>
                          </a:solidFill>
                          <a:latin typeface="Abadi"/>
                        </a:rPr>
                        <a:t>Rate, Ratio, &amp; Proportional Reasoning Using Equivalent Fractions</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3:</a:t>
                      </a:r>
                    </a:p>
                    <a:p>
                      <a:pPr algn="ctr"/>
                      <a:r>
                        <a:rPr lang="en-US" sz="1100" cap="none" spc="0">
                          <a:solidFill>
                            <a:schemeClr val="tx1"/>
                          </a:solidFill>
                          <a:latin typeface="Abadi"/>
                        </a:rPr>
                        <a:t>Expressions</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4:</a:t>
                      </a:r>
                    </a:p>
                    <a:p>
                      <a:pPr algn="ctr"/>
                      <a:r>
                        <a:rPr lang="en-US" sz="1100" cap="none" spc="0">
                          <a:solidFill>
                            <a:schemeClr val="tx1"/>
                          </a:solidFill>
                          <a:latin typeface="Abadi"/>
                        </a:rPr>
                        <a:t>One Step Equations &amp; Inequalities</a:t>
                      </a:r>
                    </a:p>
                  </a:txBody>
                  <a:tcPr marL="62483" marR="62483" marT="31242" marB="62483"/>
                </a:tc>
                <a:tc>
                  <a:txBody>
                    <a:bodyPr/>
                    <a:lstStyle/>
                    <a:p>
                      <a:pPr algn="ctr"/>
                      <a:r>
                        <a:rPr lang="en-US" sz="1800" cap="none" spc="0">
                          <a:solidFill>
                            <a:schemeClr val="tx1"/>
                          </a:solidFill>
                          <a:latin typeface="Abadi"/>
                        </a:rPr>
                        <a:t>Unit 5</a:t>
                      </a:r>
                    </a:p>
                    <a:p>
                      <a:pPr algn="ctr"/>
                      <a:r>
                        <a:rPr lang="en-US" sz="1100" cap="none" spc="0">
                          <a:solidFill>
                            <a:schemeClr val="tx1"/>
                          </a:solidFill>
                          <a:latin typeface="Abadi"/>
                        </a:rPr>
                        <a:t>Area &amp; Volume</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6</a:t>
                      </a:r>
                    </a:p>
                    <a:p>
                      <a:pPr algn="ctr"/>
                      <a:r>
                        <a:rPr lang="en-US" sz="1100" cap="none" spc="0">
                          <a:solidFill>
                            <a:schemeClr val="tx1"/>
                          </a:solidFill>
                          <a:latin typeface="Abadi"/>
                        </a:rPr>
                        <a:t>Statistics</a:t>
                      </a:r>
                    </a:p>
                    <a:p>
                      <a:pPr algn="ctr"/>
                      <a:endParaRPr lang="en-US" sz="1100" cap="none" spc="0">
                        <a:solidFill>
                          <a:schemeClr val="tx1"/>
                        </a:solidFill>
                        <a:latin typeface="Abadi" panose="020B0604020104020204" pitchFamily="34" charset="0"/>
                      </a:endParaRPr>
                    </a:p>
                    <a:p>
                      <a:pPr algn="ctr"/>
                      <a:r>
                        <a:rPr lang="en-US" sz="1800" cap="none" spc="0">
                          <a:solidFill>
                            <a:schemeClr val="tx1"/>
                          </a:solidFill>
                          <a:latin typeface="Abadi"/>
                        </a:rPr>
                        <a:t>Unit 7</a:t>
                      </a:r>
                    </a:p>
                    <a:p>
                      <a:pPr algn="ctr"/>
                      <a:r>
                        <a:rPr lang="en-US" sz="1100" cap="none" spc="0">
                          <a:solidFill>
                            <a:schemeClr val="tx1"/>
                          </a:solidFill>
                          <a:latin typeface="Abadi"/>
                        </a:rPr>
                        <a:t>Rational Explorations: </a:t>
                      </a:r>
                      <a:br>
                        <a:rPr lang="en-US" sz="1100" cap="none" spc="0">
                          <a:solidFill>
                            <a:srgbClr val="000000"/>
                          </a:solidFill>
                          <a:latin typeface="Abadi"/>
                        </a:rPr>
                      </a:br>
                      <a:r>
                        <a:rPr lang="en-US" sz="1100" cap="none" spc="0">
                          <a:solidFill>
                            <a:schemeClr val="tx1"/>
                          </a:solidFill>
                          <a:latin typeface="Abadi"/>
                        </a:rPr>
                        <a:t>Numbers &amp; their Opposites</a:t>
                      </a:r>
                    </a:p>
                  </a:txBody>
                  <a:tcPr marL="62483" marR="62483" marT="31242" marB="62483"/>
                </a:tc>
                <a:extLst>
                  <a:ext uri="{0D108BD9-81ED-4DB2-BD59-A6C34878D82A}">
                    <a16:rowId xmlns:a16="http://schemas.microsoft.com/office/drawing/2014/main" val="2607832881"/>
                  </a:ext>
                </a:extLst>
              </a:tr>
            </a:tbl>
          </a:graphicData>
        </a:graphic>
      </p:graphicFrame>
      <p:sp>
        <p:nvSpPr>
          <p:cNvPr id="6" name="Thought Bubble: Cloud 5">
            <a:extLst>
              <a:ext uri="{FF2B5EF4-FFF2-40B4-BE49-F238E27FC236}">
                <a16:creationId xmlns:a16="http://schemas.microsoft.com/office/drawing/2014/main" id="{6CE8D3D7-B9ED-45B9-AD33-F2B18C8E4322}"/>
              </a:ext>
            </a:extLst>
          </p:cNvPr>
          <p:cNvSpPr/>
          <p:nvPr/>
        </p:nvSpPr>
        <p:spPr>
          <a:xfrm>
            <a:off x="651917" y="0"/>
            <a:ext cx="2723280" cy="1252276"/>
          </a:xfrm>
          <a:prstGeom prst="cloudCallout">
            <a:avLst>
              <a:gd name="adj1" fmla="val 80835"/>
              <a:gd name="adj2" fmla="val 300"/>
            </a:avLst>
          </a:prstGeom>
          <a:solidFill>
            <a:srgbClr val="6AD2F7"/>
          </a:solidFill>
          <a:ln w="28575"/>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85000" lnSpcReduction="20000"/>
          </a:bodyPr>
          <a:lstStyle/>
          <a:p>
            <a:pPr algn="ctr">
              <a:lnSpc>
                <a:spcPct val="90000"/>
              </a:lnSpc>
              <a:spcAft>
                <a:spcPts val="600"/>
              </a:spcAft>
            </a:pPr>
            <a:r>
              <a:rPr lang="en-US" sz="1700" b="1">
                <a:solidFill>
                  <a:schemeClr val="tx1"/>
                </a:solidFill>
                <a:latin typeface="Abadi"/>
              </a:rPr>
              <a:t>What do these </a:t>
            </a:r>
            <a:br>
              <a:rPr lang="en-US" sz="1700" b="1">
                <a:latin typeface="Abadi" panose="020B0604020104020204" pitchFamily="34" charset="0"/>
              </a:rPr>
            </a:br>
            <a:r>
              <a:rPr lang="en-US" sz="1700" b="1">
                <a:solidFill>
                  <a:schemeClr val="tx1"/>
                </a:solidFill>
                <a:latin typeface="Abadi"/>
              </a:rPr>
              <a:t>numbers mean?</a:t>
            </a:r>
          </a:p>
          <a:p>
            <a:pPr algn="ctr">
              <a:lnSpc>
                <a:spcPct val="90000"/>
              </a:lnSpc>
              <a:spcAft>
                <a:spcPts val="600"/>
              </a:spcAft>
            </a:pPr>
            <a:r>
              <a:rPr lang="en-US" sz="1200">
                <a:solidFill>
                  <a:schemeClr val="tx1"/>
                </a:solidFill>
                <a:latin typeface="Abadi"/>
              </a:rPr>
              <a:t>The </a:t>
            </a:r>
            <a:r>
              <a:rPr lang="en-US" sz="1200" u="sng">
                <a:solidFill>
                  <a:schemeClr val="tx1"/>
                </a:solidFill>
                <a:latin typeface="Abadi"/>
              </a:rPr>
              <a:t>first</a:t>
            </a:r>
            <a:r>
              <a:rPr lang="en-US" sz="1200">
                <a:solidFill>
                  <a:schemeClr val="tx1"/>
                </a:solidFill>
                <a:latin typeface="Abadi"/>
              </a:rPr>
              <a:t> number is the grade level. The </a:t>
            </a:r>
            <a:r>
              <a:rPr lang="en-US" sz="1200" u="sng">
                <a:solidFill>
                  <a:schemeClr val="tx1"/>
                </a:solidFill>
                <a:latin typeface="Abadi"/>
              </a:rPr>
              <a:t>second</a:t>
            </a:r>
            <a:r>
              <a:rPr lang="en-US" sz="1200">
                <a:solidFill>
                  <a:schemeClr val="tx1"/>
                </a:solidFill>
                <a:latin typeface="Abadi"/>
              </a:rPr>
              <a:t> number is the semester.</a:t>
            </a:r>
          </a:p>
        </p:txBody>
      </p:sp>
      <p:sp>
        <p:nvSpPr>
          <p:cNvPr id="10" name="TextBox 9">
            <a:extLst>
              <a:ext uri="{FF2B5EF4-FFF2-40B4-BE49-F238E27FC236}">
                <a16:creationId xmlns:a16="http://schemas.microsoft.com/office/drawing/2014/main" id="{6D42D121-4CD6-4243-843F-13D3A52A4EB7}"/>
              </a:ext>
            </a:extLst>
          </p:cNvPr>
          <p:cNvSpPr txBox="1"/>
          <p:nvPr/>
        </p:nvSpPr>
        <p:spPr>
          <a:xfrm>
            <a:off x="3647218" y="4281486"/>
            <a:ext cx="8544782" cy="1754326"/>
          </a:xfrm>
          <a:prstGeom prst="rect">
            <a:avLst/>
          </a:prstGeom>
          <a:noFill/>
        </p:spPr>
        <p:txBody>
          <a:bodyPr wrap="square">
            <a:spAutoFit/>
          </a:bodyPr>
          <a:lstStyle/>
          <a:p>
            <a:r>
              <a:rPr lang="en-US" sz="1800" i="1">
                <a:solidFill>
                  <a:srgbClr val="00B0F0"/>
                </a:solidFill>
                <a:latin typeface="Abadi"/>
              </a:rPr>
              <a:t>Students will learn through...</a:t>
            </a:r>
          </a:p>
          <a:p>
            <a:pPr marL="342900" indent="-342900">
              <a:buFont typeface="Arial"/>
              <a:buChar char="•"/>
            </a:pPr>
            <a:r>
              <a:rPr lang="en-US" sz="1800">
                <a:latin typeface="Abadi"/>
              </a:rPr>
              <a:t>Gradual Release Model (“I do”, “We do”, “You do”)</a:t>
            </a:r>
          </a:p>
          <a:p>
            <a:pPr marL="342900" indent="-342900">
              <a:buFont typeface="Arial"/>
              <a:buChar char="•"/>
            </a:pPr>
            <a:r>
              <a:rPr lang="en-US">
                <a:latin typeface="Abadi"/>
                <a:cs typeface="Calibri"/>
              </a:rPr>
              <a:t>Concrete, Representational, Abstract – Start with manipulatives/drawings, then move toward algorithms</a:t>
            </a:r>
          </a:p>
          <a:p>
            <a:pPr marL="342900" indent="-342900">
              <a:buFont typeface="Arial"/>
              <a:buChar char="•"/>
            </a:pPr>
            <a:r>
              <a:rPr lang="en-US" sz="1800">
                <a:latin typeface="Abadi"/>
                <a:cs typeface="Calibri"/>
              </a:rPr>
              <a:t>Real-World Situations and Projects</a:t>
            </a:r>
          </a:p>
          <a:p>
            <a:pPr marL="342900" indent="-342900">
              <a:buFont typeface="Arial"/>
              <a:buChar char="•"/>
            </a:pPr>
            <a:r>
              <a:rPr lang="en-US" sz="1800">
                <a:latin typeface="Abadi"/>
                <a:cs typeface="Calibri"/>
              </a:rPr>
              <a:t>Flexible Small Groups</a:t>
            </a:r>
          </a:p>
        </p:txBody>
      </p:sp>
    </p:spTree>
    <p:extLst>
      <p:ext uri="{BB962C8B-B14F-4D97-AF65-F5344CB8AC3E}">
        <p14:creationId xmlns:p14="http://schemas.microsoft.com/office/powerpoint/2010/main" val="29635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60"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7A5BC9A-3AAB-4AE3-9F7F-F0C9FBE24BE6}"/>
              </a:ext>
            </a:extLst>
          </p:cNvPr>
          <p:cNvSpPr>
            <a:spLocks noGrp="1"/>
          </p:cNvSpPr>
          <p:nvPr>
            <p:ph type="ctrTitle"/>
          </p:nvPr>
        </p:nvSpPr>
        <p:spPr>
          <a:xfrm>
            <a:off x="3204642" y="2353641"/>
            <a:ext cx="5782716" cy="2150719"/>
          </a:xfrm>
          <a:noFill/>
        </p:spPr>
        <p:txBody>
          <a:bodyPr anchor="ctr">
            <a:normAutofit fontScale="90000"/>
          </a:bodyPr>
          <a:lstStyle/>
          <a:p>
            <a:r>
              <a:rPr lang="en-US" sz="7200">
                <a:solidFill>
                  <a:srgbClr val="080808"/>
                </a:solidFill>
                <a:latin typeface="Abadi" panose="020B0604020104020204" pitchFamily="34" charset="0"/>
              </a:rPr>
              <a:t>RESOURCES</a:t>
            </a:r>
            <a:br>
              <a:rPr lang="en-US" sz="7200">
                <a:solidFill>
                  <a:srgbClr val="080808"/>
                </a:solidFill>
                <a:latin typeface="Abadi" panose="020B0604020104020204" pitchFamily="34" charset="0"/>
              </a:rPr>
            </a:br>
            <a:r>
              <a:rPr lang="en-US" sz="7200">
                <a:solidFill>
                  <a:srgbClr val="080808"/>
                </a:solidFill>
                <a:latin typeface="Abadi" panose="020B0604020104020204" pitchFamily="34" charset="0"/>
              </a:rPr>
              <a:t>&amp;</a:t>
            </a:r>
            <a:br>
              <a:rPr lang="en-US" sz="7200">
                <a:solidFill>
                  <a:srgbClr val="080808"/>
                </a:solidFill>
                <a:latin typeface="Abadi" panose="020B0604020104020204" pitchFamily="34" charset="0"/>
              </a:rPr>
            </a:br>
            <a:r>
              <a:rPr lang="en-US" sz="7200">
                <a:solidFill>
                  <a:srgbClr val="080808"/>
                </a:solidFill>
                <a:latin typeface="Abadi" panose="020B0604020104020204" pitchFamily="34" charset="0"/>
              </a:rPr>
              <a:t>TECHNOLOGY</a:t>
            </a:r>
          </a:p>
        </p:txBody>
      </p:sp>
      <p:sp>
        <p:nvSpPr>
          <p:cNvPr id="62"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5424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AE165A00-BCAB-43B4-937A-04105DDC72BE}"/>
              </a:ext>
            </a:extLst>
          </p:cNvPr>
          <p:cNvSpPr>
            <a:spLocks noGrp="1"/>
          </p:cNvSpPr>
          <p:nvPr>
            <p:ph type="title"/>
          </p:nvPr>
        </p:nvSpPr>
        <p:spPr>
          <a:xfrm>
            <a:off x="6693995" y="857675"/>
            <a:ext cx="5092116" cy="3847033"/>
          </a:xfrm>
        </p:spPr>
        <p:txBody>
          <a:bodyPr vert="horz" lIns="91440" tIns="45720" rIns="91440" bIns="45720" rtlCol="0" anchor="b">
            <a:normAutofit/>
          </a:bodyPr>
          <a:lstStyle/>
          <a:p>
            <a:r>
              <a:rPr lang="en-US" sz="3000" b="1">
                <a:solidFill>
                  <a:srgbClr val="FFFFFF"/>
                </a:solidFill>
              </a:rPr>
              <a:t>                   </a:t>
            </a:r>
            <a:br>
              <a:rPr lang="en-US" sz="3000"/>
            </a:br>
            <a:br>
              <a:rPr lang="en-US" sz="3000"/>
            </a:br>
            <a:r>
              <a:rPr lang="en-US" sz="3000">
                <a:solidFill>
                  <a:srgbClr val="FFFFFF"/>
                </a:solidFill>
                <a:latin typeface="Abadi"/>
              </a:rPr>
              <a:t>Adaptive Software Lessons</a:t>
            </a:r>
            <a:br>
              <a:rPr lang="en-US" sz="3000">
                <a:latin typeface="Abadi"/>
              </a:rPr>
            </a:br>
            <a:br>
              <a:rPr lang="en-US" sz="3000">
                <a:latin typeface="Abadi"/>
              </a:rPr>
            </a:br>
            <a:r>
              <a:rPr lang="en-US" sz="3000">
                <a:solidFill>
                  <a:srgbClr val="FFFFFF"/>
                </a:solidFill>
                <a:latin typeface="Abadi"/>
              </a:rPr>
              <a:t>Personalized Student Track</a:t>
            </a:r>
            <a:br>
              <a:rPr lang="en-US" sz="3000">
                <a:latin typeface="Abadi"/>
              </a:rPr>
            </a:br>
            <a:br>
              <a:rPr lang="en-US" sz="3000">
                <a:latin typeface="Abadi"/>
              </a:rPr>
            </a:br>
            <a:r>
              <a:rPr lang="en-US" sz="3000">
                <a:solidFill>
                  <a:srgbClr val="FFFFFF"/>
                </a:solidFill>
                <a:latin typeface="Abadi"/>
              </a:rPr>
              <a:t>Teacher Assigned: </a:t>
            </a:r>
            <a:br>
              <a:rPr lang="en-US" sz="3000">
                <a:solidFill>
                  <a:srgbClr val="FFFFFF"/>
                </a:solidFill>
                <a:latin typeface="Abadi"/>
              </a:rPr>
            </a:br>
            <a:r>
              <a:rPr lang="en-US" sz="2200">
                <a:solidFill>
                  <a:srgbClr val="FFFFFF"/>
                </a:solidFill>
                <a:latin typeface="Abadi"/>
              </a:rPr>
              <a:t>Based on Current Classroom Topics</a:t>
            </a:r>
            <a:endParaRPr lang="en-US" sz="2200">
              <a:latin typeface="Abadi"/>
            </a:endParaRPr>
          </a:p>
        </p:txBody>
      </p:sp>
      <p:pic>
        <p:nvPicPr>
          <p:cNvPr id="6" name="Picture 6" descr="A picture containing drawing, table&#10;&#10;Description automatically generated">
            <a:extLst>
              <a:ext uri="{FF2B5EF4-FFF2-40B4-BE49-F238E27FC236}">
                <a16:creationId xmlns:a16="http://schemas.microsoft.com/office/drawing/2014/main" id="{00D05C4A-CFC6-498C-8354-8FBCA9E99D09}"/>
              </a:ext>
            </a:extLst>
          </p:cNvPr>
          <p:cNvPicPr>
            <a:picLocks noChangeAspect="1"/>
          </p:cNvPicPr>
          <p:nvPr/>
        </p:nvPicPr>
        <p:blipFill rotWithShape="1">
          <a:blip r:embed="rId3"/>
          <a:srcRect l="5000" r="5638" b="-2"/>
          <a:stretch/>
        </p:blipFill>
        <p:spPr>
          <a:xfrm>
            <a:off x="872064" y="857675"/>
            <a:ext cx="4593715" cy="5140669"/>
          </a:xfrm>
          <a:prstGeom prst="rect">
            <a:avLst/>
          </a:prstGeom>
        </p:spPr>
      </p:pic>
    </p:spTree>
    <p:extLst>
      <p:ext uri="{BB962C8B-B14F-4D97-AF65-F5344CB8AC3E}">
        <p14:creationId xmlns:p14="http://schemas.microsoft.com/office/powerpoint/2010/main" val="291521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E86C22F-BB5B-4720-BC71-317829CACA03}"/>
              </a:ext>
            </a:extLst>
          </p:cNvPr>
          <p:cNvSpPr>
            <a:spLocks noGrp="1"/>
          </p:cNvSpPr>
          <p:nvPr>
            <p:ph type="title"/>
          </p:nvPr>
        </p:nvSpPr>
        <p:spPr>
          <a:xfrm>
            <a:off x="1047280" y="759805"/>
            <a:ext cx="10306520" cy="1325563"/>
          </a:xfrm>
        </p:spPr>
        <p:txBody>
          <a:bodyPr>
            <a:normAutofit/>
          </a:bodyPr>
          <a:lstStyle/>
          <a:p>
            <a:r>
              <a:rPr lang="en-US" sz="4000">
                <a:solidFill>
                  <a:srgbClr val="FFFFFF"/>
                </a:solidFill>
                <a:latin typeface="Abadi"/>
                <a:cs typeface="Calibri Light"/>
              </a:rPr>
              <a:t>Learning Extension Resources</a:t>
            </a:r>
          </a:p>
        </p:txBody>
      </p:sp>
      <p:pic>
        <p:nvPicPr>
          <p:cNvPr id="4" name="Picture 4" descr="A picture containing table, drawing&#10;&#10;Description automatically generated">
            <a:extLst>
              <a:ext uri="{FF2B5EF4-FFF2-40B4-BE49-F238E27FC236}">
                <a16:creationId xmlns:a16="http://schemas.microsoft.com/office/drawing/2014/main" id="{A4340CB9-227E-47D0-A45D-35A4D4DA8257}"/>
              </a:ext>
            </a:extLst>
          </p:cNvPr>
          <p:cNvPicPr>
            <a:picLocks noChangeAspect="1"/>
          </p:cNvPicPr>
          <p:nvPr/>
        </p:nvPicPr>
        <p:blipFill>
          <a:blip r:embed="rId2"/>
          <a:stretch>
            <a:fillRect/>
          </a:stretch>
        </p:blipFill>
        <p:spPr>
          <a:xfrm>
            <a:off x="1660207" y="3437679"/>
            <a:ext cx="1728881" cy="1728881"/>
          </a:xfrm>
          <a:prstGeom prst="rect">
            <a:avLst/>
          </a:prstGeom>
        </p:spPr>
      </p:pic>
      <p:pic>
        <p:nvPicPr>
          <p:cNvPr id="5" name="Picture 5" descr="A picture containing drawing&#10;&#10;Description automatically generated">
            <a:extLst>
              <a:ext uri="{FF2B5EF4-FFF2-40B4-BE49-F238E27FC236}">
                <a16:creationId xmlns:a16="http://schemas.microsoft.com/office/drawing/2014/main" id="{1012233D-33B3-4798-BAE3-0E08CC32F2DF}"/>
              </a:ext>
            </a:extLst>
          </p:cNvPr>
          <p:cNvPicPr>
            <a:picLocks noChangeAspect="1"/>
          </p:cNvPicPr>
          <p:nvPr/>
        </p:nvPicPr>
        <p:blipFill>
          <a:blip r:embed="rId3"/>
          <a:stretch>
            <a:fillRect/>
          </a:stretch>
        </p:blipFill>
        <p:spPr>
          <a:xfrm>
            <a:off x="4182319" y="3213918"/>
            <a:ext cx="1770192" cy="1728881"/>
          </a:xfrm>
          <a:prstGeom prst="rect">
            <a:avLst/>
          </a:prstGeom>
        </p:spPr>
      </p:pic>
      <p:pic>
        <p:nvPicPr>
          <p:cNvPr id="6" name="Picture 7" descr="A picture containing drawing&#10;&#10;Description automatically generated">
            <a:extLst>
              <a:ext uri="{FF2B5EF4-FFF2-40B4-BE49-F238E27FC236}">
                <a16:creationId xmlns:a16="http://schemas.microsoft.com/office/drawing/2014/main" id="{022A83EB-9752-4E9C-90AA-137953DBAB82}"/>
              </a:ext>
            </a:extLst>
          </p:cNvPr>
          <p:cNvPicPr>
            <a:picLocks noChangeAspect="1"/>
          </p:cNvPicPr>
          <p:nvPr/>
        </p:nvPicPr>
        <p:blipFill>
          <a:blip r:embed="rId4"/>
          <a:stretch>
            <a:fillRect/>
          </a:stretch>
        </p:blipFill>
        <p:spPr>
          <a:xfrm>
            <a:off x="7190597" y="3610555"/>
            <a:ext cx="1050578" cy="1056509"/>
          </a:xfrm>
          <a:prstGeom prst="rect">
            <a:avLst/>
          </a:prstGeom>
        </p:spPr>
      </p:pic>
      <p:pic>
        <p:nvPicPr>
          <p:cNvPr id="8" name="Picture 8" descr="A close up of a box&#10;&#10;Description automatically generated">
            <a:extLst>
              <a:ext uri="{FF2B5EF4-FFF2-40B4-BE49-F238E27FC236}">
                <a16:creationId xmlns:a16="http://schemas.microsoft.com/office/drawing/2014/main" id="{1691BB8E-97F6-4569-BCC8-AF5603116D78}"/>
              </a:ext>
            </a:extLst>
          </p:cNvPr>
          <p:cNvPicPr>
            <a:picLocks noChangeAspect="1"/>
          </p:cNvPicPr>
          <p:nvPr/>
        </p:nvPicPr>
        <p:blipFill>
          <a:blip r:embed="rId5"/>
          <a:stretch>
            <a:fillRect/>
          </a:stretch>
        </p:blipFill>
        <p:spPr>
          <a:xfrm>
            <a:off x="9755134" y="3712243"/>
            <a:ext cx="924211" cy="732230"/>
          </a:xfrm>
          <a:prstGeom prst="rect">
            <a:avLst/>
          </a:prstGeom>
        </p:spPr>
      </p:pic>
      <p:sp>
        <p:nvSpPr>
          <p:cNvPr id="13" name="TextBox 12">
            <a:extLst>
              <a:ext uri="{FF2B5EF4-FFF2-40B4-BE49-F238E27FC236}">
                <a16:creationId xmlns:a16="http://schemas.microsoft.com/office/drawing/2014/main" id="{08A70308-6558-4AAD-BEE1-9496385C40F7}"/>
              </a:ext>
            </a:extLst>
          </p:cNvPr>
          <p:cNvSpPr txBox="1"/>
          <p:nvPr/>
        </p:nvSpPr>
        <p:spPr>
          <a:xfrm>
            <a:off x="9478851" y="4391695"/>
            <a:ext cx="14767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badi"/>
              </a:rPr>
              <a:t>Media Center</a:t>
            </a:r>
          </a:p>
        </p:txBody>
      </p:sp>
      <p:sp>
        <p:nvSpPr>
          <p:cNvPr id="11" name="Rectangle: Rounded Corners 10">
            <a:extLst>
              <a:ext uri="{FF2B5EF4-FFF2-40B4-BE49-F238E27FC236}">
                <a16:creationId xmlns:a16="http://schemas.microsoft.com/office/drawing/2014/main" id="{F99FC04B-B2EA-49A2-9188-E0CC0DA6C153}"/>
              </a:ext>
            </a:extLst>
          </p:cNvPr>
          <p:cNvSpPr/>
          <p:nvPr/>
        </p:nvSpPr>
        <p:spPr>
          <a:xfrm>
            <a:off x="1613093" y="4788429"/>
            <a:ext cx="1855537" cy="1085553"/>
          </a:xfrm>
          <a:prstGeom prst="roundRect">
            <a:avLst/>
          </a:prstGeom>
          <a:solidFill>
            <a:schemeClr val="bg1">
              <a:lumMod val="85000"/>
            </a:schemeClr>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Adaptive Program for Reading &amp; Math</a:t>
            </a:r>
          </a:p>
        </p:txBody>
      </p:sp>
      <p:sp>
        <p:nvSpPr>
          <p:cNvPr id="25" name="Rectangle: Rounded Corners 24">
            <a:extLst>
              <a:ext uri="{FF2B5EF4-FFF2-40B4-BE49-F238E27FC236}">
                <a16:creationId xmlns:a16="http://schemas.microsoft.com/office/drawing/2014/main" id="{C36F632A-DB82-4478-A563-B122597A320D}"/>
              </a:ext>
            </a:extLst>
          </p:cNvPr>
          <p:cNvSpPr/>
          <p:nvPr/>
        </p:nvSpPr>
        <p:spPr>
          <a:xfrm>
            <a:off x="4121526" y="4785326"/>
            <a:ext cx="1855537" cy="1085553"/>
          </a:xfrm>
          <a:prstGeom prst="roundRect">
            <a:avLst/>
          </a:prstGeom>
          <a:solidFill>
            <a:schemeClr val="bg1">
              <a:lumMod val="85000"/>
            </a:schemeClr>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Practice Skills/Standards (all Subjects)</a:t>
            </a:r>
          </a:p>
        </p:txBody>
      </p:sp>
      <p:sp>
        <p:nvSpPr>
          <p:cNvPr id="26" name="Rectangle: Rounded Corners 25">
            <a:extLst>
              <a:ext uri="{FF2B5EF4-FFF2-40B4-BE49-F238E27FC236}">
                <a16:creationId xmlns:a16="http://schemas.microsoft.com/office/drawing/2014/main" id="{6F3B7588-DE34-4756-9659-2BB132EC8A0A}"/>
              </a:ext>
            </a:extLst>
          </p:cNvPr>
          <p:cNvSpPr/>
          <p:nvPr/>
        </p:nvSpPr>
        <p:spPr>
          <a:xfrm>
            <a:off x="6629959" y="4782223"/>
            <a:ext cx="2062628" cy="1085553"/>
          </a:xfrm>
          <a:prstGeom prst="roundRect">
            <a:avLst/>
          </a:prstGeom>
          <a:solidFill>
            <a:schemeClr val="bg1">
              <a:lumMod val="85000"/>
            </a:schemeClr>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Engaging Academic Videos &amp; Resources</a:t>
            </a:r>
          </a:p>
          <a:p>
            <a:pPr algn="ctr"/>
            <a:r>
              <a:rPr lang="en-US">
                <a:solidFill>
                  <a:schemeClr val="tx1"/>
                </a:solidFill>
              </a:rPr>
              <a:t>(all Subjects)</a:t>
            </a:r>
          </a:p>
        </p:txBody>
      </p:sp>
      <p:sp>
        <p:nvSpPr>
          <p:cNvPr id="27" name="Rectangle: Rounded Corners 26">
            <a:extLst>
              <a:ext uri="{FF2B5EF4-FFF2-40B4-BE49-F238E27FC236}">
                <a16:creationId xmlns:a16="http://schemas.microsoft.com/office/drawing/2014/main" id="{46E600CF-08A4-48EE-9937-162DB9C1FA5E}"/>
              </a:ext>
            </a:extLst>
          </p:cNvPr>
          <p:cNvSpPr/>
          <p:nvPr/>
        </p:nvSpPr>
        <p:spPr>
          <a:xfrm>
            <a:off x="9370035" y="4782223"/>
            <a:ext cx="1855537" cy="1085553"/>
          </a:xfrm>
          <a:prstGeom prst="roundRect">
            <a:avLst/>
          </a:prstGeom>
          <a:solidFill>
            <a:srgbClr val="FFFF00"/>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Check Out Books from Barnwell’s Media Center</a:t>
            </a:r>
          </a:p>
        </p:txBody>
      </p:sp>
      <p:sp>
        <p:nvSpPr>
          <p:cNvPr id="14" name="Rectangle: Rounded Corners 13">
            <a:extLst>
              <a:ext uri="{FF2B5EF4-FFF2-40B4-BE49-F238E27FC236}">
                <a16:creationId xmlns:a16="http://schemas.microsoft.com/office/drawing/2014/main" id="{EE997469-CCE7-4CC2-9784-5CEE23FB6F5B}"/>
              </a:ext>
            </a:extLst>
          </p:cNvPr>
          <p:cNvSpPr/>
          <p:nvPr/>
        </p:nvSpPr>
        <p:spPr>
          <a:xfrm>
            <a:off x="1613093" y="2543175"/>
            <a:ext cx="7079494" cy="670743"/>
          </a:xfrm>
          <a:prstGeom prst="roundRect">
            <a:avLst/>
          </a:prstGeom>
          <a:solidFill>
            <a:schemeClr val="bg1">
              <a:lumMod val="85000"/>
            </a:schemeClr>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Students can access i-Ready, Freckle, and BrainPOP through </a:t>
            </a:r>
            <a:r>
              <a:rPr lang="en-US" b="1">
                <a:solidFill>
                  <a:srgbClr val="1F4E79"/>
                </a:solidFill>
                <a:hlinkClick r:id="rId6">
                  <a:extLst>
                    <a:ext uri="{A12FA001-AC4F-418D-AE19-62706E023703}">
                      <ahyp:hlinkClr xmlns:ahyp="http://schemas.microsoft.com/office/drawing/2018/hyperlinkcolor" val="tx"/>
                    </a:ext>
                  </a:extLst>
                </a:hlinkClick>
              </a:rPr>
              <a:t>Classlink</a:t>
            </a:r>
            <a:r>
              <a:rPr lang="en-US">
                <a:solidFill>
                  <a:schemeClr val="tx1"/>
                </a:solidFill>
              </a:rPr>
              <a:t>.</a:t>
            </a:r>
          </a:p>
        </p:txBody>
      </p:sp>
      <p:sp>
        <p:nvSpPr>
          <p:cNvPr id="28" name="Rectangle: Rounded Corners 27">
            <a:extLst>
              <a:ext uri="{FF2B5EF4-FFF2-40B4-BE49-F238E27FC236}">
                <a16:creationId xmlns:a16="http://schemas.microsoft.com/office/drawing/2014/main" id="{5B85B18D-8345-4838-938C-9F56964D6894}"/>
              </a:ext>
            </a:extLst>
          </p:cNvPr>
          <p:cNvSpPr/>
          <p:nvPr/>
        </p:nvSpPr>
        <p:spPr>
          <a:xfrm>
            <a:off x="9367665" y="2543175"/>
            <a:ext cx="1855538" cy="670743"/>
          </a:xfrm>
          <a:prstGeom prst="roundRect">
            <a:avLst/>
          </a:prstGeom>
          <a:solidFill>
            <a:srgbClr val="FFFF00"/>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hlinkClick r:id="rId7"/>
              </a:rPr>
              <a:t>Link to Media Center Form</a:t>
            </a:r>
            <a:endParaRPr lang="en-US" b="1">
              <a:solidFill>
                <a:schemeClr val="tx1"/>
              </a:solidFill>
            </a:endParaRPr>
          </a:p>
        </p:txBody>
      </p:sp>
    </p:spTree>
    <p:extLst>
      <p:ext uri="{BB962C8B-B14F-4D97-AF65-F5344CB8AC3E}">
        <p14:creationId xmlns:p14="http://schemas.microsoft.com/office/powerpoint/2010/main" val="2044403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1700356-7489-4082-B2DA-0E1EEDAC1880}"/>
              </a:ext>
            </a:extLst>
          </p:cNvPr>
          <p:cNvSpPr>
            <a:spLocks noGrp="1"/>
          </p:cNvSpPr>
          <p:nvPr>
            <p:ph type="title"/>
          </p:nvPr>
        </p:nvSpPr>
        <p:spPr>
          <a:xfrm>
            <a:off x="1047280" y="759805"/>
            <a:ext cx="10306520" cy="1325563"/>
          </a:xfrm>
        </p:spPr>
        <p:txBody>
          <a:bodyPr>
            <a:normAutofit/>
          </a:bodyPr>
          <a:lstStyle/>
          <a:p>
            <a:r>
              <a:rPr lang="en-US" sz="4500">
                <a:solidFill>
                  <a:srgbClr val="FFFFFF"/>
                </a:solidFill>
                <a:latin typeface="Abadi"/>
                <a:cs typeface="Calibri Light"/>
              </a:rPr>
              <a:t>Microsoft Teams</a:t>
            </a:r>
          </a:p>
        </p:txBody>
      </p:sp>
      <p:sp>
        <p:nvSpPr>
          <p:cNvPr id="3" name="Content Placeholder 2">
            <a:extLst>
              <a:ext uri="{FF2B5EF4-FFF2-40B4-BE49-F238E27FC236}">
                <a16:creationId xmlns:a16="http://schemas.microsoft.com/office/drawing/2014/main" id="{E77E0960-0595-47D4-BCA5-06192BD922AC}"/>
              </a:ext>
            </a:extLst>
          </p:cNvPr>
          <p:cNvSpPr>
            <a:spLocks noGrp="1"/>
          </p:cNvSpPr>
          <p:nvPr>
            <p:ph idx="1"/>
          </p:nvPr>
        </p:nvSpPr>
        <p:spPr>
          <a:xfrm>
            <a:off x="1135129" y="2591041"/>
            <a:ext cx="8153951" cy="4011395"/>
          </a:xfrm>
        </p:spPr>
        <p:txBody>
          <a:bodyPr vert="horz" lIns="91440" tIns="45720" rIns="91440" bIns="45720" rtlCol="0" anchor="t">
            <a:noAutofit/>
          </a:bodyPr>
          <a:lstStyle/>
          <a:p>
            <a:r>
              <a:rPr lang="en-US" sz="2400" b="1">
                <a:cs typeface="Calibri"/>
              </a:rPr>
              <a:t>Calendar: </a:t>
            </a:r>
            <a:r>
              <a:rPr lang="en-US" sz="1800">
                <a:cs typeface="Calibri"/>
              </a:rPr>
              <a:t>This is where students can find links to meetings.</a:t>
            </a:r>
          </a:p>
          <a:p>
            <a:r>
              <a:rPr lang="en-US" sz="2400" b="1">
                <a:cs typeface="Calibri"/>
              </a:rPr>
              <a:t>Channels:</a:t>
            </a:r>
            <a:r>
              <a:rPr lang="en-US" sz="2400">
                <a:cs typeface="Calibri"/>
              </a:rPr>
              <a:t> </a:t>
            </a:r>
            <a:r>
              <a:rPr lang="en-US" sz="1800">
                <a:cs typeface="Calibri"/>
              </a:rPr>
              <a:t>This is located on the left side of your subject Team. Student's will find their whole group meeting as well as tables that their teacher can guide them to, when breaking out in small groups during a lesson. </a:t>
            </a:r>
          </a:p>
          <a:p>
            <a:r>
              <a:rPr lang="en-US" sz="2400" b="1">
                <a:cs typeface="Calibri"/>
              </a:rPr>
              <a:t>Tabs:</a:t>
            </a:r>
            <a:r>
              <a:rPr lang="en-US" sz="2400">
                <a:cs typeface="Calibri"/>
              </a:rPr>
              <a:t> </a:t>
            </a:r>
            <a:r>
              <a:rPr lang="en-US" sz="1800">
                <a:cs typeface="Calibri"/>
              </a:rPr>
              <a:t>This is located at the top of their Team when in the </a:t>
            </a:r>
            <a:r>
              <a:rPr lang="en-US" sz="1800" i="1">
                <a:cs typeface="Calibri"/>
              </a:rPr>
              <a:t>general</a:t>
            </a:r>
            <a:r>
              <a:rPr lang="en-US" sz="1800">
                <a:cs typeface="Calibri"/>
              </a:rPr>
              <a:t> channel. This is where posts, files, class notebook, assignments, BBTV and more are located. </a:t>
            </a:r>
          </a:p>
          <a:p>
            <a:r>
              <a:rPr lang="en-US" sz="2400" b="1">
                <a:cs typeface="Calibri"/>
              </a:rPr>
              <a:t>Class Notebook:</a:t>
            </a:r>
            <a:r>
              <a:rPr lang="en-US" sz="1800">
                <a:cs typeface="Calibri"/>
              </a:rPr>
              <a:t> This is where students access notes and handouts </a:t>
            </a:r>
            <a:endParaRPr lang="en-US" sz="1800">
              <a:ea typeface="+mn-lt"/>
              <a:cs typeface="+mn-lt"/>
            </a:endParaRPr>
          </a:p>
          <a:p>
            <a:r>
              <a:rPr lang="en-US" sz="2400" b="1">
                <a:cs typeface="Calibri"/>
              </a:rPr>
              <a:t>Assignment Tab:</a:t>
            </a:r>
            <a:r>
              <a:rPr lang="en-US" sz="1800">
                <a:cs typeface="Calibri"/>
              </a:rPr>
              <a:t> This is where students access their assignments. Feedback and grades will be sent back through this tab.  </a:t>
            </a:r>
            <a:endParaRPr lang="en-US" sz="1800">
              <a:ea typeface="+mn-lt"/>
              <a:cs typeface="+mn-lt"/>
            </a:endParaRPr>
          </a:p>
          <a:p>
            <a:r>
              <a:rPr lang="en-US" sz="2400" b="1">
                <a:cs typeface="Calibri"/>
              </a:rPr>
              <a:t>Infinite Campus:</a:t>
            </a:r>
            <a:r>
              <a:rPr lang="en-US" sz="1800">
                <a:cs typeface="Calibri"/>
              </a:rPr>
              <a:t> This is where your child's official attendance and grades are located.</a:t>
            </a:r>
            <a:endParaRPr lang="en-US"/>
          </a:p>
          <a:p>
            <a:endParaRPr lang="en-US" sz="2000">
              <a:cs typeface="Calibri"/>
            </a:endParaRPr>
          </a:p>
        </p:txBody>
      </p:sp>
      <p:pic>
        <p:nvPicPr>
          <p:cNvPr id="4" name="Picture 4" descr="A close up of a sign&#10;&#10;Description automatically generated">
            <a:extLst>
              <a:ext uri="{FF2B5EF4-FFF2-40B4-BE49-F238E27FC236}">
                <a16:creationId xmlns:a16="http://schemas.microsoft.com/office/drawing/2014/main" id="{8912EB14-9055-4E2B-A905-3BA8EAE7AAA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223" t="513" r="17969" b="1026"/>
          <a:stretch/>
        </p:blipFill>
        <p:spPr>
          <a:xfrm>
            <a:off x="9433367" y="3125587"/>
            <a:ext cx="2112533" cy="2430214"/>
          </a:xfrm>
          <a:prstGeom prst="rect">
            <a:avLst/>
          </a:prstGeom>
        </p:spPr>
      </p:pic>
    </p:spTree>
    <p:extLst>
      <p:ext uri="{BB962C8B-B14F-4D97-AF65-F5344CB8AC3E}">
        <p14:creationId xmlns:p14="http://schemas.microsoft.com/office/powerpoint/2010/main" val="402376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60"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7A5BC9A-3AAB-4AE3-9F7F-F0C9FBE24BE6}"/>
              </a:ext>
            </a:extLst>
          </p:cNvPr>
          <p:cNvSpPr>
            <a:spLocks noGrp="1"/>
          </p:cNvSpPr>
          <p:nvPr>
            <p:ph type="ctrTitle"/>
          </p:nvPr>
        </p:nvSpPr>
        <p:spPr>
          <a:xfrm>
            <a:off x="3204642" y="2353641"/>
            <a:ext cx="5782716" cy="2150719"/>
          </a:xfrm>
          <a:noFill/>
        </p:spPr>
        <p:txBody>
          <a:bodyPr anchor="ctr">
            <a:normAutofit/>
          </a:bodyPr>
          <a:lstStyle/>
          <a:p>
            <a:r>
              <a:rPr lang="en-US" sz="7200">
                <a:solidFill>
                  <a:srgbClr val="080808"/>
                </a:solidFill>
                <a:latin typeface="Abadi"/>
              </a:rPr>
              <a:t>YOU’RE</a:t>
            </a:r>
            <a:br>
              <a:rPr lang="en-US" sz="7200">
                <a:latin typeface="Abadi" panose="020B0604020104020204" pitchFamily="34" charset="0"/>
              </a:rPr>
            </a:br>
            <a:r>
              <a:rPr lang="en-US" sz="7200">
                <a:solidFill>
                  <a:srgbClr val="080808"/>
                </a:solidFill>
                <a:latin typeface="Abadi"/>
              </a:rPr>
              <a:t>INVITED!</a:t>
            </a:r>
            <a:endParaRPr lang="en-US" sz="7200">
              <a:latin typeface="Abadi" panose="020B0604020104020204" pitchFamily="34" charset="0"/>
            </a:endParaRPr>
          </a:p>
        </p:txBody>
      </p:sp>
      <p:sp>
        <p:nvSpPr>
          <p:cNvPr id="62"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7656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26290-B7D5-4B08-8463-71754A49B3A4}"/>
              </a:ext>
            </a:extLst>
          </p:cNvPr>
          <p:cNvSpPr>
            <a:spLocks noGrp="1"/>
          </p:cNvSpPr>
          <p:nvPr>
            <p:ph type="ctrTitle"/>
          </p:nvPr>
        </p:nvSpPr>
        <p:spPr>
          <a:xfrm>
            <a:off x="795342" y="637953"/>
            <a:ext cx="8272458" cy="3189507"/>
          </a:xfrm>
        </p:spPr>
        <p:txBody>
          <a:bodyPr>
            <a:normAutofit/>
          </a:bodyPr>
          <a:lstStyle/>
          <a:p>
            <a:pPr algn="l"/>
            <a:r>
              <a:rPr lang="en-US" sz="8000">
                <a:solidFill>
                  <a:srgbClr val="FFFFFF"/>
                </a:solidFill>
                <a:latin typeface="Abadi"/>
                <a:cs typeface="Calibri Light"/>
              </a:rPr>
              <a:t>Have questions?</a:t>
            </a:r>
            <a:endParaRPr lang="en-US" sz="8000">
              <a:solidFill>
                <a:srgbClr val="FFFFFF"/>
              </a:solidFill>
              <a:latin typeface="Abadi"/>
            </a:endParaRP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DACF5A9F-1C0E-4BEE-92E5-7E53197A1D04}"/>
              </a:ext>
            </a:extLst>
          </p:cNvPr>
          <p:cNvSpPr>
            <a:spLocks noGrp="1"/>
          </p:cNvSpPr>
          <p:nvPr>
            <p:ph type="subTitle" idx="1"/>
          </p:nvPr>
        </p:nvSpPr>
        <p:spPr>
          <a:xfrm>
            <a:off x="688705" y="4465185"/>
            <a:ext cx="7970903" cy="1038467"/>
          </a:xfrm>
        </p:spPr>
        <p:txBody>
          <a:bodyPr vert="horz" lIns="91440" tIns="45720" rIns="91440" bIns="45720" rtlCol="0" anchor="t">
            <a:noAutofit/>
          </a:bodyPr>
          <a:lstStyle/>
          <a:p>
            <a:pPr algn="l"/>
            <a:r>
              <a:rPr lang="en-US" sz="2000">
                <a:solidFill>
                  <a:srgbClr val="FEFFFF"/>
                </a:solidFill>
                <a:latin typeface="Abadi"/>
                <a:cs typeface="Calibri"/>
              </a:rPr>
              <a:t>You’re invited to join your child’s teachers for a live Q&amp;A Session about Curriculum on September 10</a:t>
            </a:r>
            <a:r>
              <a:rPr lang="en-US" sz="2000" baseline="30000">
                <a:solidFill>
                  <a:srgbClr val="FEFFFF"/>
                </a:solidFill>
                <a:latin typeface="Abadi"/>
                <a:cs typeface="Calibri"/>
              </a:rPr>
              <a:t>th</a:t>
            </a:r>
            <a:r>
              <a:rPr lang="en-US" sz="2000">
                <a:solidFill>
                  <a:srgbClr val="FEFFFF"/>
                </a:solidFill>
                <a:latin typeface="Abadi"/>
                <a:cs typeface="Calibri"/>
              </a:rPr>
              <a:t> from 6:30-7:30pm. Please submit questions using the link below:</a:t>
            </a:r>
            <a:endParaRPr lang="en-US" sz="2000">
              <a:latin typeface="Abadi"/>
            </a:endParaRP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Rounded Corners 3">
            <a:extLst>
              <a:ext uri="{FF2B5EF4-FFF2-40B4-BE49-F238E27FC236}">
                <a16:creationId xmlns:a16="http://schemas.microsoft.com/office/drawing/2014/main" id="{5F2BB9F8-653F-4D60-B66E-59D7FB6177F0}"/>
              </a:ext>
            </a:extLst>
          </p:cNvPr>
          <p:cNvSpPr/>
          <p:nvPr/>
        </p:nvSpPr>
        <p:spPr>
          <a:xfrm>
            <a:off x="3505587" y="5972853"/>
            <a:ext cx="2585841" cy="781696"/>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sz="2000">
                <a:solidFill>
                  <a:srgbClr val="FFFF00"/>
                </a:solidFill>
                <a:ea typeface="+mn-lt"/>
                <a:cs typeface="+mn-lt"/>
                <a:hlinkClick r:id="rId2"/>
              </a:rPr>
              <a:t>Link to Submit Curriculum Questions</a:t>
            </a:r>
            <a:r>
              <a:rPr lang="en-US" sz="2000">
                <a:solidFill>
                  <a:srgbClr val="FFFF00"/>
                </a:solidFill>
                <a:latin typeface="Abadi"/>
                <a:ea typeface="+mn-lt"/>
                <a:cs typeface="+mn-lt"/>
              </a:rPr>
              <a:t> </a:t>
            </a:r>
            <a:endParaRPr lang="en-US" sz="2000">
              <a:latin typeface="Abadi"/>
              <a:ea typeface="+mn-lt"/>
              <a:cs typeface="+mn-lt"/>
            </a:endParaRPr>
          </a:p>
        </p:txBody>
      </p:sp>
    </p:spTree>
    <p:extLst>
      <p:ext uri="{BB962C8B-B14F-4D97-AF65-F5344CB8AC3E}">
        <p14:creationId xmlns:p14="http://schemas.microsoft.com/office/powerpoint/2010/main" val="403335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60"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7A5BC9A-3AAB-4AE3-9F7F-F0C9FBE24BE6}"/>
              </a:ext>
            </a:extLst>
          </p:cNvPr>
          <p:cNvSpPr>
            <a:spLocks noGrp="1"/>
          </p:cNvSpPr>
          <p:nvPr>
            <p:ph type="ctrTitle"/>
          </p:nvPr>
        </p:nvSpPr>
        <p:spPr>
          <a:xfrm>
            <a:off x="3204642" y="2353641"/>
            <a:ext cx="5782716" cy="2150719"/>
          </a:xfrm>
          <a:noFill/>
        </p:spPr>
        <p:txBody>
          <a:bodyPr anchor="ctr">
            <a:normAutofit/>
          </a:bodyPr>
          <a:lstStyle/>
          <a:p>
            <a:r>
              <a:rPr lang="en-US" sz="7200">
                <a:solidFill>
                  <a:srgbClr val="080808"/>
                </a:solidFill>
                <a:latin typeface="Abadi" panose="020B0604020104020204" pitchFamily="34" charset="0"/>
              </a:rPr>
              <a:t>CONNECT</a:t>
            </a:r>
          </a:p>
        </p:txBody>
      </p:sp>
      <p:sp>
        <p:nvSpPr>
          <p:cNvPr id="62"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8786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C813-8DA5-4205-B8FA-EE34953A7204}"/>
              </a:ext>
            </a:extLst>
          </p:cNvPr>
          <p:cNvSpPr>
            <a:spLocks noGrp="1"/>
          </p:cNvSpPr>
          <p:nvPr>
            <p:ph type="title"/>
          </p:nvPr>
        </p:nvSpPr>
        <p:spPr>
          <a:xfrm>
            <a:off x="1653363" y="365760"/>
            <a:ext cx="9367203" cy="1188720"/>
          </a:xfrm>
        </p:spPr>
        <p:txBody>
          <a:bodyPr>
            <a:normAutofit/>
          </a:bodyPr>
          <a:lstStyle/>
          <a:p>
            <a:r>
              <a:rPr lang="en-US" sz="4500">
                <a:latin typeface="Abadi"/>
              </a:rPr>
              <a:t>Join PTO</a:t>
            </a:r>
            <a:endParaRPr lang="en-US" sz="4500">
              <a:latin typeface="Abadi"/>
              <a:cs typeface="Calibri Light"/>
            </a:endParaRPr>
          </a:p>
        </p:txBody>
      </p:sp>
      <p:sp>
        <p:nvSpPr>
          <p:cNvPr id="30" name="Freeform: Shape 2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3B8D3E3-24E7-476B-A3F2-B411316A269B}"/>
              </a:ext>
            </a:extLst>
          </p:cNvPr>
          <p:cNvSpPr>
            <a:spLocks noGrp="1"/>
          </p:cNvSpPr>
          <p:nvPr>
            <p:ph idx="1"/>
          </p:nvPr>
        </p:nvSpPr>
        <p:spPr>
          <a:xfrm>
            <a:off x="7547658" y="2431580"/>
            <a:ext cx="4459026" cy="3686475"/>
          </a:xfrm>
        </p:spPr>
        <p:txBody>
          <a:bodyPr anchor="t">
            <a:normAutofit/>
          </a:bodyPr>
          <a:lstStyle/>
          <a:p>
            <a:pPr marL="0" indent="0" algn="ctr">
              <a:buNone/>
            </a:pPr>
            <a:r>
              <a:rPr lang="en-US" sz="1700">
                <a:ea typeface="+mn-lt"/>
                <a:cs typeface="+mn-lt"/>
              </a:rPr>
              <a:t> </a:t>
            </a:r>
            <a:br>
              <a:rPr lang="en-US" sz="1700">
                <a:ea typeface="+mn-lt"/>
                <a:cs typeface="+mn-lt"/>
              </a:rPr>
            </a:br>
            <a:r>
              <a:rPr lang="en-US" sz="3200" b="1">
                <a:latin typeface="Abadi" panose="020B0604020104020204" pitchFamily="34" charset="0"/>
                <a:ea typeface="+mn-lt"/>
                <a:cs typeface="+mn-lt"/>
              </a:rPr>
              <a:t>Barnwell PTO</a:t>
            </a:r>
            <a:endParaRPr lang="en-US" sz="3200">
              <a:latin typeface="Abadi" panose="020B0604020104020204" pitchFamily="34" charset="0"/>
              <a:cs typeface="Calibri"/>
            </a:endParaRPr>
          </a:p>
          <a:p>
            <a:pPr marL="0" indent="0">
              <a:buNone/>
            </a:pPr>
            <a:endParaRPr lang="en-US" sz="3200" b="1">
              <a:solidFill>
                <a:srgbClr val="FF4D4D"/>
              </a:solidFill>
              <a:latin typeface="Abadi" panose="020B0604020104020204" pitchFamily="34" charset="0"/>
              <a:ea typeface="+mn-lt"/>
              <a:cs typeface="+mn-lt"/>
              <a:hlinkClick r:id="rId3"/>
            </a:endParaRPr>
          </a:p>
          <a:p>
            <a:r>
              <a:rPr lang="en-US" sz="2400" b="1">
                <a:latin typeface="Abadi" panose="020B0604020104020204" pitchFamily="34" charset="0"/>
                <a:ea typeface="+mn-lt"/>
                <a:cs typeface="+mn-lt"/>
                <a:hlinkClick r:id="rId3"/>
              </a:rPr>
              <a:t>Link to PTO Website</a:t>
            </a:r>
            <a:endParaRPr lang="en-US" sz="2400">
              <a:latin typeface="Abadi" panose="020B0604020104020204" pitchFamily="34" charset="0"/>
              <a:ea typeface="+mn-lt"/>
              <a:cs typeface="+mn-lt"/>
            </a:endParaRPr>
          </a:p>
          <a:p>
            <a:endParaRPr lang="en-US" sz="2400" b="1">
              <a:latin typeface="Abadi" panose="020B0604020104020204" pitchFamily="34" charset="0"/>
              <a:ea typeface="+mn-lt"/>
              <a:cs typeface="+mn-lt"/>
              <a:hlinkClick r:id="rId4"/>
            </a:endParaRPr>
          </a:p>
          <a:p>
            <a:r>
              <a:rPr lang="en-US" sz="2400" b="1">
                <a:latin typeface="Abadi" panose="020B0604020104020204" pitchFamily="34" charset="0"/>
                <a:ea typeface="+mn-lt"/>
                <a:cs typeface="+mn-lt"/>
                <a:hlinkClick r:id="rId5"/>
              </a:rPr>
              <a:t>Link to PTO Membership Toolkit</a:t>
            </a:r>
            <a:endParaRPr lang="en-US" sz="2400" b="1">
              <a:latin typeface="Abadi" panose="020B0604020104020204" pitchFamily="34" charset="0"/>
              <a:ea typeface="+mn-lt"/>
              <a:cs typeface="+mn-lt"/>
              <a:hlinkClick r:id="rId4"/>
            </a:endParaRPr>
          </a:p>
        </p:txBody>
      </p:sp>
      <p:pic>
        <p:nvPicPr>
          <p:cNvPr id="4" name="Picture 4" descr="A tree in a park&#10;&#10;Description automatically generated">
            <a:extLst>
              <a:ext uri="{FF2B5EF4-FFF2-40B4-BE49-F238E27FC236}">
                <a16:creationId xmlns:a16="http://schemas.microsoft.com/office/drawing/2014/main" id="{A21C15E4-BC64-44E6-BDDF-11169D8AEA0B}"/>
              </a:ext>
            </a:extLst>
          </p:cNvPr>
          <p:cNvPicPr>
            <a:picLocks noChangeAspect="1"/>
          </p:cNvPicPr>
          <p:nvPr/>
        </p:nvPicPr>
        <p:blipFill rotWithShape="1">
          <a:blip r:embed="rId6"/>
          <a:srcRect l="24472" t="27423" r="4478" b="11074"/>
          <a:stretch/>
        </p:blipFill>
        <p:spPr>
          <a:xfrm>
            <a:off x="7977956" y="33449"/>
            <a:ext cx="3042610" cy="1521031"/>
          </a:xfrm>
          <a:prstGeom prst="rect">
            <a:avLst/>
          </a:prstGeom>
        </p:spPr>
      </p:pic>
      <p:pic>
        <p:nvPicPr>
          <p:cNvPr id="5" name="Online Media 4" title="Barnwell Elementary PTO, Why We Donate">
            <a:hlinkClick r:id="" action="ppaction://media"/>
            <a:extLst>
              <a:ext uri="{FF2B5EF4-FFF2-40B4-BE49-F238E27FC236}">
                <a16:creationId xmlns:a16="http://schemas.microsoft.com/office/drawing/2014/main" id="{FFC5B37F-6843-442B-9854-7DC9AD7B997A}"/>
              </a:ext>
            </a:extLst>
          </p:cNvPr>
          <p:cNvPicPr>
            <a:picLocks noRot="1" noChangeAspect="1"/>
          </p:cNvPicPr>
          <p:nvPr>
            <a:videoFile r:link="rId1"/>
          </p:nvPr>
        </p:nvPicPr>
        <p:blipFill>
          <a:blip r:embed="rId7"/>
          <a:stretch>
            <a:fillRect/>
          </a:stretch>
        </p:blipFill>
        <p:spPr>
          <a:xfrm>
            <a:off x="1004163" y="2431582"/>
            <a:ext cx="6543495" cy="3686476"/>
          </a:xfrm>
          <a:prstGeom prst="rect">
            <a:avLst/>
          </a:prstGeom>
        </p:spPr>
      </p:pic>
      <p:sp>
        <p:nvSpPr>
          <p:cNvPr id="6" name="TextBox 5">
            <a:extLst>
              <a:ext uri="{FF2B5EF4-FFF2-40B4-BE49-F238E27FC236}">
                <a16:creationId xmlns:a16="http://schemas.microsoft.com/office/drawing/2014/main" id="{A6BD171C-4997-41F1-A5B7-DB8BBD74E763}"/>
              </a:ext>
            </a:extLst>
          </p:cNvPr>
          <p:cNvSpPr txBox="1"/>
          <p:nvPr/>
        </p:nvSpPr>
        <p:spPr>
          <a:xfrm>
            <a:off x="1004163" y="6251483"/>
            <a:ext cx="6543495" cy="369332"/>
          </a:xfrm>
          <a:prstGeom prst="rect">
            <a:avLst/>
          </a:prstGeom>
          <a:noFill/>
        </p:spPr>
        <p:txBody>
          <a:bodyPr wrap="square" rtlCol="0">
            <a:spAutoFit/>
          </a:bodyPr>
          <a:lstStyle/>
          <a:p>
            <a:pPr algn="ctr"/>
            <a:r>
              <a:rPr lang="en-US">
                <a:latin typeface="Abadi" panose="020B0604020104020204" pitchFamily="34" charset="0"/>
              </a:rPr>
              <a:t>Watch the Barnwell PTO video above!</a:t>
            </a:r>
          </a:p>
        </p:txBody>
      </p:sp>
      <p:sp>
        <p:nvSpPr>
          <p:cNvPr id="7" name="TextBox 6">
            <a:extLst>
              <a:ext uri="{FF2B5EF4-FFF2-40B4-BE49-F238E27FC236}">
                <a16:creationId xmlns:a16="http://schemas.microsoft.com/office/drawing/2014/main" id="{B04D39C3-FACB-493E-AAE4-33DB08EBA134}"/>
              </a:ext>
            </a:extLst>
          </p:cNvPr>
          <p:cNvSpPr txBox="1"/>
          <p:nvPr/>
        </p:nvSpPr>
        <p:spPr>
          <a:xfrm>
            <a:off x="7977884" y="5238107"/>
            <a:ext cx="41644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PTO meeting is tonight, </a:t>
            </a:r>
            <a:r>
              <a:rPr lang="en-US" b="1">
                <a:solidFill>
                  <a:srgbClr val="FF0000"/>
                </a:solidFill>
              </a:rPr>
              <a:t>Wednesday 9/9 at 7:45.</a:t>
            </a:r>
            <a:r>
              <a:rPr lang="en-US"/>
              <a:t>  The meeting will take place on Zoom.  The join code was included in Mr. Neuhaus' 9/3 Principal Newsletter.</a:t>
            </a:r>
          </a:p>
        </p:txBody>
      </p:sp>
    </p:spTree>
    <p:extLst>
      <p:ext uri="{BB962C8B-B14F-4D97-AF65-F5344CB8AC3E}">
        <p14:creationId xmlns:p14="http://schemas.microsoft.com/office/powerpoint/2010/main" val="38001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8BED7C-C8AB-4352-B8C8-87755525B353}"/>
              </a:ext>
            </a:extLst>
          </p:cNvPr>
          <p:cNvSpPr>
            <a:spLocks noGrp="1"/>
          </p:cNvSpPr>
          <p:nvPr>
            <p:ph type="title"/>
          </p:nvPr>
        </p:nvSpPr>
        <p:spPr>
          <a:xfrm>
            <a:off x="934872" y="982272"/>
            <a:ext cx="3388419" cy="4560970"/>
          </a:xfrm>
        </p:spPr>
        <p:txBody>
          <a:bodyPr>
            <a:normAutofit/>
          </a:bodyPr>
          <a:lstStyle/>
          <a:p>
            <a:r>
              <a:rPr lang="en-US" sz="4500">
                <a:solidFill>
                  <a:srgbClr val="FFFFFF"/>
                </a:solidFill>
                <a:latin typeface="Abadi"/>
              </a:rPr>
              <a:t>All About Mr. Chesher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9746FA24-8062-4176-9104-EDA0F15AAE73}"/>
              </a:ext>
            </a:extLst>
          </p:cNvPr>
          <p:cNvSpPr txBox="1"/>
          <p:nvPr/>
        </p:nvSpPr>
        <p:spPr>
          <a:xfrm>
            <a:off x="5003180" y="1527717"/>
            <a:ext cx="6543907"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dirty="0">
                <a:latin typeface="Calibri"/>
              </a:rPr>
              <a:t> </a:t>
            </a:r>
            <a:r>
              <a:rPr lang="en-US" sz="2400" kern="1200" dirty="0">
                <a:latin typeface="Calibri"/>
                <a:ea typeface="+mn-ea"/>
                <a:cs typeface="+mn-cs"/>
              </a:rPr>
              <a:t>Grew up on a farm outside of Toledo, OH and moved to Atlanta</a:t>
            </a:r>
            <a:r>
              <a:rPr lang="en-US" sz="2400" dirty="0">
                <a:latin typeface="Calibri"/>
              </a:rPr>
              <a:t> </a:t>
            </a:r>
            <a:r>
              <a:rPr lang="en-US" sz="2400" kern="1200" dirty="0">
                <a:latin typeface="Calibri"/>
                <a:ea typeface="+mn-ea"/>
                <a:cs typeface="+mn-cs"/>
              </a:rPr>
              <a:t> after college.</a:t>
            </a:r>
            <a:r>
              <a:rPr lang="en-US" sz="2400" dirty="0">
                <a:latin typeface="Calibri"/>
              </a:rPr>
              <a:t> </a:t>
            </a:r>
            <a:r>
              <a:rPr lang="en-US" sz="2400" kern="1200" dirty="0">
                <a:latin typeface="Calibri"/>
                <a:ea typeface="+mn-ea"/>
                <a:cs typeface="+mn-cs"/>
              </a:rPr>
              <a:t> My entire family lives here now.</a:t>
            </a:r>
          </a:p>
          <a:p>
            <a:pPr algn="l" rtl="0"/>
            <a:endParaRPr lang="en-US" dirty="0"/>
          </a:p>
          <a:p>
            <a:r>
              <a:rPr lang="en-US" sz="2400" dirty="0">
                <a:latin typeface="Calibri"/>
              </a:rPr>
              <a:t>- </a:t>
            </a:r>
            <a:r>
              <a:rPr lang="en-US" sz="2400" kern="1200" dirty="0">
                <a:latin typeface="Calibri"/>
                <a:ea typeface="+mn-ea"/>
                <a:cs typeface="+mn-cs"/>
              </a:rPr>
              <a:t>I received my Bachelors in Education from Heidelberg College and my Masters in Educational Technology from Lesley University.</a:t>
            </a:r>
            <a:endParaRPr lang="en-US" sz="2400" kern="1200" dirty="0">
              <a:latin typeface="Calibri"/>
              <a:cs typeface="Calibri"/>
            </a:endParaRPr>
          </a:p>
          <a:p>
            <a:pPr algn="l" rtl="0"/>
            <a:endParaRPr lang="en-US" dirty="0"/>
          </a:p>
          <a:p>
            <a:r>
              <a:rPr lang="en-US" sz="2400" kern="1200" dirty="0">
                <a:latin typeface="Calibri"/>
                <a:ea typeface="+mn-ea"/>
                <a:cs typeface="+mn-cs"/>
              </a:rPr>
              <a:t>- I’ve taught all grades K-5 and this will be my 16</a:t>
            </a:r>
            <a:r>
              <a:rPr lang="en-US" sz="2400" kern="1200" baseline="30000" dirty="0">
                <a:latin typeface="Calibri"/>
                <a:ea typeface="+mn-ea"/>
                <a:cs typeface="+mn-cs"/>
              </a:rPr>
              <a:t>th</a:t>
            </a:r>
            <a:r>
              <a:rPr lang="en-US" sz="2400" kern="1200" dirty="0">
                <a:latin typeface="Calibri"/>
                <a:ea typeface="+mn-ea"/>
                <a:cs typeface="+mn-cs"/>
              </a:rPr>
              <a:t> year of teaching.</a:t>
            </a:r>
            <a:r>
              <a:rPr lang="en-US" sz="2400" dirty="0">
                <a:latin typeface="Calibri"/>
              </a:rPr>
              <a:t>  </a:t>
            </a:r>
          </a:p>
          <a:p>
            <a:pPr marL="285750" indent="-285750">
              <a:buFontTx/>
              <a:buChar char="-"/>
            </a:pPr>
            <a:endParaRPr lang="en-US" dirty="0"/>
          </a:p>
          <a:p>
            <a:r>
              <a:rPr lang="en-US" sz="2400" dirty="0">
                <a:latin typeface="Calibri"/>
              </a:rPr>
              <a:t>- </a:t>
            </a:r>
            <a:r>
              <a:rPr lang="en-US" sz="2400" kern="1200" dirty="0">
                <a:latin typeface="Calibri"/>
                <a:ea typeface="+mn-ea"/>
                <a:cs typeface="+mn-cs"/>
              </a:rPr>
              <a:t>Running, cooking, and reading are my three favorite hobbies.</a:t>
            </a:r>
            <a:r>
              <a:rPr lang="en-US" sz="2400" dirty="0">
                <a:latin typeface="Calibri"/>
              </a:rPr>
              <a:t>  </a:t>
            </a:r>
            <a:endParaRPr lang="en-US" dirty="0"/>
          </a:p>
        </p:txBody>
      </p:sp>
    </p:spTree>
    <p:extLst>
      <p:ext uri="{BB962C8B-B14F-4D97-AF65-F5344CB8AC3E}">
        <p14:creationId xmlns:p14="http://schemas.microsoft.com/office/powerpoint/2010/main" val="369392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8BED7C-C8AB-4352-B8C8-87755525B353}"/>
              </a:ext>
            </a:extLst>
          </p:cNvPr>
          <p:cNvSpPr>
            <a:spLocks noGrp="1"/>
          </p:cNvSpPr>
          <p:nvPr>
            <p:ph type="title"/>
          </p:nvPr>
        </p:nvSpPr>
        <p:spPr>
          <a:xfrm>
            <a:off x="934872" y="982272"/>
            <a:ext cx="3388419" cy="4560970"/>
          </a:xfrm>
        </p:spPr>
        <p:txBody>
          <a:bodyPr>
            <a:normAutofit/>
          </a:bodyPr>
          <a:lstStyle/>
          <a:p>
            <a:r>
              <a:rPr lang="en-US" sz="4500">
                <a:solidFill>
                  <a:srgbClr val="FFFFFF"/>
                </a:solidFill>
                <a:latin typeface="Abadi"/>
              </a:rPr>
              <a:t>All About Mrs. Levi</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BB30089-0AB1-4D82-A67E-4D84A026E3FF}"/>
              </a:ext>
            </a:extLst>
          </p:cNvPr>
          <p:cNvSpPr>
            <a:spLocks noGrp="1"/>
          </p:cNvSpPr>
          <p:nvPr>
            <p:ph idx="1"/>
          </p:nvPr>
        </p:nvSpPr>
        <p:spPr>
          <a:xfrm>
            <a:off x="5221862" y="2070651"/>
            <a:ext cx="5948831" cy="3983596"/>
          </a:xfrm>
        </p:spPr>
        <p:txBody>
          <a:bodyPr anchor="ctr">
            <a:normAutofit fontScale="92500" lnSpcReduction="10000"/>
          </a:bodyPr>
          <a:lstStyle/>
          <a:p>
            <a:r>
              <a:rPr lang="en-US" sz="2400">
                <a:cs typeface="Calibri"/>
              </a:rPr>
              <a:t>From Chicago and Tampa </a:t>
            </a:r>
          </a:p>
          <a:p>
            <a:r>
              <a:rPr lang="en-US" sz="2400">
                <a:cs typeface="Calibri"/>
              </a:rPr>
              <a:t>Went to Auburn for my undergraduate and received my Bachelors in Special Education </a:t>
            </a:r>
          </a:p>
          <a:p>
            <a:r>
              <a:rPr lang="en-US" sz="2400">
                <a:cs typeface="Calibri"/>
              </a:rPr>
              <a:t>Graduated with my Masters in General Education from Georgia Southern</a:t>
            </a:r>
          </a:p>
          <a:p>
            <a:r>
              <a:rPr lang="en-US" sz="2400">
                <a:cs typeface="Calibri"/>
              </a:rPr>
              <a:t>I have been teaching for 14 years in grades PK-5th</a:t>
            </a:r>
          </a:p>
          <a:p>
            <a:r>
              <a:rPr lang="en-US" sz="2400">
                <a:cs typeface="Calibri"/>
              </a:rPr>
              <a:t>My family: Husband (Jose), Isla (5), Ellie (4) and our dog Wrigley (8-year-old Labradoodle)</a:t>
            </a:r>
          </a:p>
          <a:p>
            <a:r>
              <a:rPr lang="en-US" sz="2400">
                <a:cs typeface="Calibri"/>
              </a:rPr>
              <a:t>I love sports, yoga and spending time with the family</a:t>
            </a:r>
          </a:p>
          <a:p>
            <a:endParaRPr lang="en-US" sz="2400">
              <a:solidFill>
                <a:srgbClr val="FEFFFF"/>
              </a:solidFill>
              <a:cs typeface="Calibri"/>
            </a:endParaRPr>
          </a:p>
          <a:p>
            <a:endParaRPr lang="en-US" sz="2400">
              <a:solidFill>
                <a:srgbClr val="FEFFFF"/>
              </a:solidFill>
              <a:cs typeface="Calibri"/>
            </a:endParaRPr>
          </a:p>
        </p:txBody>
      </p:sp>
    </p:spTree>
    <p:extLst>
      <p:ext uri="{BB962C8B-B14F-4D97-AF65-F5344CB8AC3E}">
        <p14:creationId xmlns:p14="http://schemas.microsoft.com/office/powerpoint/2010/main" val="23359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60"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7A5BC9A-3AAB-4AE3-9F7F-F0C9FBE24BE6}"/>
              </a:ext>
            </a:extLst>
          </p:cNvPr>
          <p:cNvSpPr>
            <a:spLocks noGrp="1"/>
          </p:cNvSpPr>
          <p:nvPr>
            <p:ph type="ctrTitle"/>
          </p:nvPr>
        </p:nvSpPr>
        <p:spPr>
          <a:xfrm>
            <a:off x="3204642" y="2353641"/>
            <a:ext cx="5782716" cy="2150719"/>
          </a:xfrm>
          <a:noFill/>
        </p:spPr>
        <p:txBody>
          <a:bodyPr anchor="ctr">
            <a:normAutofit/>
          </a:bodyPr>
          <a:lstStyle/>
          <a:p>
            <a:r>
              <a:rPr lang="en-US" sz="7200">
                <a:solidFill>
                  <a:srgbClr val="080808"/>
                </a:solidFill>
                <a:latin typeface="Abadi" panose="020B0604020104020204" pitchFamily="34" charset="0"/>
              </a:rPr>
              <a:t>POLICY</a:t>
            </a:r>
          </a:p>
        </p:txBody>
      </p:sp>
      <p:sp>
        <p:nvSpPr>
          <p:cNvPr id="62"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135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C813-8DA5-4205-B8FA-EE34953A7204}"/>
              </a:ext>
            </a:extLst>
          </p:cNvPr>
          <p:cNvSpPr>
            <a:spLocks noGrp="1"/>
          </p:cNvSpPr>
          <p:nvPr>
            <p:ph type="title"/>
          </p:nvPr>
        </p:nvSpPr>
        <p:spPr>
          <a:xfrm>
            <a:off x="1653363" y="365760"/>
            <a:ext cx="9367203" cy="1188720"/>
          </a:xfrm>
        </p:spPr>
        <p:txBody>
          <a:bodyPr>
            <a:normAutofit/>
          </a:bodyPr>
          <a:lstStyle/>
          <a:p>
            <a:r>
              <a:rPr lang="en-US" sz="4500">
                <a:latin typeface="Abadi"/>
                <a:cs typeface="Calibri Light"/>
              </a:rPr>
              <a:t>Code of Conduct</a:t>
            </a:r>
          </a:p>
        </p:txBody>
      </p:sp>
      <p:sp>
        <p:nvSpPr>
          <p:cNvPr id="30" name="Freeform: Shape 2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screenshot of a cell phone&#10;&#10;Description automatically generated">
            <a:extLst>
              <a:ext uri="{FF2B5EF4-FFF2-40B4-BE49-F238E27FC236}">
                <a16:creationId xmlns:a16="http://schemas.microsoft.com/office/drawing/2014/main" id="{1239C1FF-FCEA-4092-B2EF-236139D96D25}"/>
              </a:ext>
            </a:extLst>
          </p:cNvPr>
          <p:cNvPicPr>
            <a:picLocks noChangeAspect="1"/>
          </p:cNvPicPr>
          <p:nvPr/>
        </p:nvPicPr>
        <p:blipFill rotWithShape="1">
          <a:blip r:embed="rId2"/>
          <a:srcRect l="34902" t="18055" r="33725" b="11806"/>
          <a:stretch/>
        </p:blipFill>
        <p:spPr>
          <a:xfrm>
            <a:off x="8480739" y="2195981"/>
            <a:ext cx="3329068" cy="4162478"/>
          </a:xfrm>
          <a:prstGeom prst="rect">
            <a:avLst/>
          </a:prstGeom>
        </p:spPr>
      </p:pic>
      <p:sp>
        <p:nvSpPr>
          <p:cNvPr id="11" name="Rectangle: Rounded Corners 10">
            <a:extLst>
              <a:ext uri="{FF2B5EF4-FFF2-40B4-BE49-F238E27FC236}">
                <a16:creationId xmlns:a16="http://schemas.microsoft.com/office/drawing/2014/main" id="{9E7C31E4-FBA4-4910-BE7B-8609C6F1AC38}"/>
              </a:ext>
            </a:extLst>
          </p:cNvPr>
          <p:cNvSpPr/>
          <p:nvPr/>
        </p:nvSpPr>
        <p:spPr>
          <a:xfrm>
            <a:off x="2688475" y="4910278"/>
            <a:ext cx="3103790" cy="512164"/>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badi" panose="020B0604020104020204" pitchFamily="34" charset="0"/>
                <a:ea typeface="+mn-lt"/>
                <a:cs typeface="+mn-lt"/>
              </a:rPr>
              <a:t> </a:t>
            </a:r>
            <a:r>
              <a:rPr lang="en-US">
                <a:latin typeface="Abadi" panose="020B0604020104020204" pitchFamily="34" charset="0"/>
                <a:ea typeface="+mn-lt"/>
                <a:cs typeface="+mn-lt"/>
                <a:hlinkClick r:id="rId3"/>
              </a:rPr>
              <a:t>URL Code of Conduct</a:t>
            </a:r>
            <a:r>
              <a:rPr lang="en-US">
                <a:latin typeface="Abadi" panose="020B0604020104020204" pitchFamily="34" charset="0"/>
                <a:ea typeface="+mn-lt"/>
                <a:cs typeface="+mn-lt"/>
              </a:rPr>
              <a:t> </a:t>
            </a:r>
            <a:endParaRPr lang="en-US">
              <a:latin typeface="Abadi" panose="020B0604020104020204" pitchFamily="34" charset="0"/>
            </a:endParaRPr>
          </a:p>
        </p:txBody>
      </p:sp>
      <p:sp>
        <p:nvSpPr>
          <p:cNvPr id="12" name="TextBox 11">
            <a:extLst>
              <a:ext uri="{FF2B5EF4-FFF2-40B4-BE49-F238E27FC236}">
                <a16:creationId xmlns:a16="http://schemas.microsoft.com/office/drawing/2014/main" id="{6ABDB19D-70C3-4532-A9A9-BA9602E05443}"/>
              </a:ext>
            </a:extLst>
          </p:cNvPr>
          <p:cNvSpPr txBox="1"/>
          <p:nvPr/>
        </p:nvSpPr>
        <p:spPr>
          <a:xfrm>
            <a:off x="1438326" y="2928974"/>
            <a:ext cx="63063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latin typeface="Abadi"/>
                <a:cs typeface="Calibri"/>
              </a:rPr>
              <a:t>Please review the code of conduct using the link below.  Please discuss with your child at home. </a:t>
            </a:r>
            <a:endParaRPr lang="en-US"/>
          </a:p>
        </p:txBody>
      </p:sp>
    </p:spTree>
    <p:extLst>
      <p:ext uri="{BB962C8B-B14F-4D97-AF65-F5344CB8AC3E}">
        <p14:creationId xmlns:p14="http://schemas.microsoft.com/office/powerpoint/2010/main" val="161525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00356-7489-4082-B2DA-0E1EEDAC1880}"/>
              </a:ext>
            </a:extLst>
          </p:cNvPr>
          <p:cNvSpPr>
            <a:spLocks noGrp="1"/>
          </p:cNvSpPr>
          <p:nvPr>
            <p:ph type="title"/>
          </p:nvPr>
        </p:nvSpPr>
        <p:spPr>
          <a:xfrm>
            <a:off x="2925" y="640081"/>
            <a:ext cx="3574569" cy="5257799"/>
          </a:xfrm>
        </p:spPr>
        <p:txBody>
          <a:bodyPr vert="horz" lIns="91440" tIns="45720" rIns="91440" bIns="45720" rtlCol="0" anchor="ctr">
            <a:normAutofit/>
          </a:bodyPr>
          <a:lstStyle/>
          <a:p>
            <a:pPr algn="ctr"/>
            <a:r>
              <a:rPr lang="en-US" sz="4500">
                <a:solidFill>
                  <a:srgbClr val="2C2C2C"/>
                </a:solidFill>
                <a:latin typeface="Abadi"/>
              </a:rPr>
              <a:t>Attendance</a:t>
            </a:r>
            <a:endParaRPr lang="en-US" sz="4500">
              <a:solidFill>
                <a:srgbClr val="2C2C2C"/>
              </a:solidFill>
              <a:latin typeface="Abadi"/>
              <a:cs typeface="Calibri Light"/>
            </a:endParaRPr>
          </a:p>
        </p:txBody>
      </p:sp>
      <p:sp>
        <p:nvSpPr>
          <p:cNvPr id="24"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screenshot of a cell phone&#10;&#10;Description automatically generated">
            <a:extLst>
              <a:ext uri="{FF2B5EF4-FFF2-40B4-BE49-F238E27FC236}">
                <a16:creationId xmlns:a16="http://schemas.microsoft.com/office/drawing/2014/main" id="{73535BBE-D873-4055-9492-08ECCB6DB806}"/>
              </a:ext>
            </a:extLst>
          </p:cNvPr>
          <p:cNvPicPr>
            <a:picLocks noChangeAspect="1"/>
          </p:cNvPicPr>
          <p:nvPr/>
        </p:nvPicPr>
        <p:blipFill rotWithShape="1">
          <a:blip r:embed="rId2"/>
          <a:srcRect l="3618" t="3101" r="80174" b="85385"/>
          <a:stretch/>
        </p:blipFill>
        <p:spPr>
          <a:xfrm>
            <a:off x="3578425" y="483806"/>
            <a:ext cx="1502813" cy="802484"/>
          </a:xfrm>
          <a:prstGeom prst="rect">
            <a:avLst/>
          </a:prstGeom>
        </p:spPr>
      </p:pic>
      <p:graphicFrame>
        <p:nvGraphicFramePr>
          <p:cNvPr id="4" name="Table 3">
            <a:extLst>
              <a:ext uri="{FF2B5EF4-FFF2-40B4-BE49-F238E27FC236}">
                <a16:creationId xmlns:a16="http://schemas.microsoft.com/office/drawing/2014/main" id="{F6BDC701-DD64-4ACC-BD93-538AE423006C}"/>
              </a:ext>
            </a:extLst>
          </p:cNvPr>
          <p:cNvGraphicFramePr>
            <a:graphicFrameLocks noGrp="1"/>
          </p:cNvGraphicFramePr>
          <p:nvPr>
            <p:extLst>
              <p:ext uri="{D42A27DB-BD31-4B8C-83A1-F6EECF244321}">
                <p14:modId xmlns:p14="http://schemas.microsoft.com/office/powerpoint/2010/main" val="1792875706"/>
              </p:ext>
            </p:extLst>
          </p:nvPr>
        </p:nvGraphicFramePr>
        <p:xfrm>
          <a:off x="3982064" y="1368322"/>
          <a:ext cx="7189166" cy="3947160"/>
        </p:xfrm>
        <a:graphic>
          <a:graphicData uri="http://schemas.openxmlformats.org/drawingml/2006/table">
            <a:tbl>
              <a:tblPr firstRow="1" bandRow="1">
                <a:tableStyleId>{5C22544A-7EE6-4342-B048-85BDC9FD1C3A}</a:tableStyleId>
              </a:tblPr>
              <a:tblGrid>
                <a:gridCol w="3594583">
                  <a:extLst>
                    <a:ext uri="{9D8B030D-6E8A-4147-A177-3AD203B41FA5}">
                      <a16:colId xmlns:a16="http://schemas.microsoft.com/office/drawing/2014/main" val="117566202"/>
                    </a:ext>
                  </a:extLst>
                </a:gridCol>
                <a:gridCol w="3594583">
                  <a:extLst>
                    <a:ext uri="{9D8B030D-6E8A-4147-A177-3AD203B41FA5}">
                      <a16:colId xmlns:a16="http://schemas.microsoft.com/office/drawing/2014/main" val="3247678678"/>
                    </a:ext>
                  </a:extLst>
                </a:gridCol>
              </a:tblGrid>
              <a:tr h="0">
                <a:tc>
                  <a:txBody>
                    <a:bodyPr/>
                    <a:lstStyle/>
                    <a:p>
                      <a:pPr fontAlgn="t"/>
                      <a:r>
                        <a:rPr lang="en-US">
                          <a:effectLst/>
                        </a:rPr>
                        <a:t>Grade Levels</a:t>
                      </a:r>
                    </a:p>
                  </a:txBody>
                  <a:tcPr marL="38100" marR="38100" marT="38100" marB="38100"/>
                </a:tc>
                <a:tc>
                  <a:txBody>
                    <a:bodyPr/>
                    <a:lstStyle/>
                    <a:p>
                      <a:pPr fontAlgn="t"/>
                      <a:r>
                        <a:rPr lang="en-US">
                          <a:effectLst/>
                        </a:rPr>
                        <a:t>How frequently is participation marked?</a:t>
                      </a:r>
                    </a:p>
                  </a:txBody>
                  <a:tcPr marL="38100" marR="38100" marT="38100" marB="38100"/>
                </a:tc>
                <a:extLst>
                  <a:ext uri="{0D108BD9-81ED-4DB2-BD59-A6C34878D82A}">
                    <a16:rowId xmlns:a16="http://schemas.microsoft.com/office/drawing/2014/main" val="2764257819"/>
                  </a:ext>
                </a:extLst>
              </a:tr>
              <a:tr h="0">
                <a:tc>
                  <a:txBody>
                    <a:bodyPr/>
                    <a:lstStyle/>
                    <a:p>
                      <a:pPr fontAlgn="t"/>
                      <a:r>
                        <a:rPr lang="en-US">
                          <a:effectLst/>
                        </a:rPr>
                        <a:t>Pre-K (Bright From the Start)</a:t>
                      </a:r>
                    </a:p>
                  </a:txBody>
                  <a:tcPr marL="38100" marR="38100" marT="38100" marB="38100"/>
                </a:tc>
                <a:tc>
                  <a:txBody>
                    <a:bodyPr/>
                    <a:lstStyle/>
                    <a:p>
                      <a:pPr fontAlgn="t"/>
                      <a:r>
                        <a:rPr lang="en-US">
                          <a:effectLst/>
                        </a:rPr>
                        <a:t>Daily during homeroom</a:t>
                      </a:r>
                    </a:p>
                  </a:txBody>
                  <a:tcPr marL="38100" marR="38100" marT="38100" marB="38100"/>
                </a:tc>
                <a:extLst>
                  <a:ext uri="{0D108BD9-81ED-4DB2-BD59-A6C34878D82A}">
                    <a16:rowId xmlns:a16="http://schemas.microsoft.com/office/drawing/2014/main" val="2827151014"/>
                  </a:ext>
                </a:extLst>
              </a:tr>
              <a:tr h="0">
                <a:tc>
                  <a:txBody>
                    <a:bodyPr/>
                    <a:lstStyle/>
                    <a:p>
                      <a:pPr fontAlgn="t"/>
                      <a:r>
                        <a:rPr lang="en-US">
                          <a:effectLst/>
                        </a:rPr>
                        <a:t>K-1st Grade</a:t>
                      </a:r>
                    </a:p>
                  </a:txBody>
                  <a:tcPr marL="38100" marR="38100" marT="38100" marB="38100"/>
                </a:tc>
                <a:tc>
                  <a:txBody>
                    <a:bodyPr/>
                    <a:lstStyle/>
                    <a:p>
                      <a:pPr fontAlgn="t"/>
                      <a:r>
                        <a:rPr lang="en-US">
                          <a:effectLst/>
                        </a:rPr>
                        <a:t>1 time weekly during homeroom(based on Learning Bundles)*</a:t>
                      </a:r>
                    </a:p>
                  </a:txBody>
                  <a:tcPr marL="38100" marR="38100" marT="38100" marB="38100"/>
                </a:tc>
                <a:extLst>
                  <a:ext uri="{0D108BD9-81ED-4DB2-BD59-A6C34878D82A}">
                    <a16:rowId xmlns:a16="http://schemas.microsoft.com/office/drawing/2014/main" val="39425058"/>
                  </a:ext>
                </a:extLst>
              </a:tr>
              <a:tr h="0">
                <a:tc>
                  <a:txBody>
                    <a:bodyPr/>
                    <a:lstStyle/>
                    <a:p>
                      <a:pPr fontAlgn="t"/>
                      <a:r>
                        <a:rPr lang="en-US">
                          <a:effectLst/>
                        </a:rPr>
                        <a:t>2nd Grade (without FCS provided devices)</a:t>
                      </a:r>
                      <a:br>
                        <a:rPr lang="en-US">
                          <a:effectLst/>
                        </a:rPr>
                      </a:br>
                      <a:endParaRPr lang="en-US">
                        <a:effectLst/>
                      </a:endParaRPr>
                    </a:p>
                    <a:p>
                      <a:pPr fontAlgn="t"/>
                      <a:br>
                        <a:rPr lang="en-US">
                          <a:effectLst/>
                        </a:rPr>
                      </a:br>
                      <a:r>
                        <a:rPr lang="en-US">
                          <a:effectLst/>
                        </a:rPr>
                        <a:t>2nd Grade (with FCS provided devices)</a:t>
                      </a:r>
                    </a:p>
                  </a:txBody>
                  <a:tcPr marL="38100" marR="38100" marT="38100" marB="38100"/>
                </a:tc>
                <a:tc>
                  <a:txBody>
                    <a:bodyPr/>
                    <a:lstStyle/>
                    <a:p>
                      <a:pPr fontAlgn="t"/>
                      <a:r>
                        <a:rPr lang="en-US">
                          <a:effectLst/>
                        </a:rPr>
                        <a:t>1 time weekly, during Math and Reading(based on Learning Bundles)*</a:t>
                      </a:r>
                    </a:p>
                    <a:p>
                      <a:pPr fontAlgn="t"/>
                      <a:br>
                        <a:rPr lang="en-US">
                          <a:effectLst/>
                        </a:rPr>
                      </a:br>
                      <a:endParaRPr lang="en-US">
                        <a:effectLst/>
                      </a:endParaRPr>
                    </a:p>
                    <a:p>
                      <a:pPr fontAlgn="t"/>
                      <a:r>
                        <a:rPr lang="en-US">
                          <a:effectLst/>
                        </a:rPr>
                        <a:t>Daily, during Math and Reading</a:t>
                      </a:r>
                    </a:p>
                  </a:txBody>
                  <a:tcPr marL="38100" marR="38100" marT="38100" marB="38100"/>
                </a:tc>
                <a:extLst>
                  <a:ext uri="{0D108BD9-81ED-4DB2-BD59-A6C34878D82A}">
                    <a16:rowId xmlns:a16="http://schemas.microsoft.com/office/drawing/2014/main" val="3912460645"/>
                  </a:ext>
                </a:extLst>
              </a:tr>
              <a:tr h="0">
                <a:tc>
                  <a:txBody>
                    <a:bodyPr/>
                    <a:lstStyle/>
                    <a:p>
                      <a:pPr fontAlgn="t"/>
                      <a:r>
                        <a:rPr lang="en-US">
                          <a:effectLst/>
                        </a:rPr>
                        <a:t>3rd-5th Grade</a:t>
                      </a:r>
                    </a:p>
                  </a:txBody>
                  <a:tcPr marL="38100" marR="38100" marT="38100" marB="38100"/>
                </a:tc>
                <a:tc>
                  <a:txBody>
                    <a:bodyPr/>
                    <a:lstStyle/>
                    <a:p>
                      <a:pPr fontAlgn="t"/>
                      <a:r>
                        <a:rPr lang="en-US">
                          <a:effectLst/>
                        </a:rPr>
                        <a:t>Daily, during Math and Reading</a:t>
                      </a:r>
                    </a:p>
                  </a:txBody>
                  <a:tcPr marL="38100" marR="38100" marT="38100" marB="38100"/>
                </a:tc>
                <a:extLst>
                  <a:ext uri="{0D108BD9-81ED-4DB2-BD59-A6C34878D82A}">
                    <a16:rowId xmlns:a16="http://schemas.microsoft.com/office/drawing/2014/main" val="1349325659"/>
                  </a:ext>
                </a:extLst>
              </a:tr>
            </a:tbl>
          </a:graphicData>
        </a:graphic>
      </p:graphicFrame>
    </p:spTree>
    <p:extLst>
      <p:ext uri="{BB962C8B-B14F-4D97-AF65-F5344CB8AC3E}">
        <p14:creationId xmlns:p14="http://schemas.microsoft.com/office/powerpoint/2010/main" val="2362202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7366573EE746488FD0916144F838A4" ma:contentTypeVersion="11" ma:contentTypeDescription="Create a new document." ma:contentTypeScope="" ma:versionID="9717609d08c09e23eeb1db8563bc71b0">
  <xsd:schema xmlns:xsd="http://www.w3.org/2001/XMLSchema" xmlns:xs="http://www.w3.org/2001/XMLSchema" xmlns:p="http://schemas.microsoft.com/office/2006/metadata/properties" xmlns:ns2="13031e66-3aaa-417e-88b2-2bf7502f1dd9" xmlns:ns3="bace20ac-462a-4fb7-b42f-f51acb8dfc0d" targetNamespace="http://schemas.microsoft.com/office/2006/metadata/properties" ma:root="true" ma:fieldsID="550c747beac339c6cc598a49409f30a4" ns2:_="" ns3:_="">
    <xsd:import namespace="13031e66-3aaa-417e-88b2-2bf7502f1dd9"/>
    <xsd:import namespace="bace20ac-462a-4fb7-b42f-f51acb8dfc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31e66-3aaa-417e-88b2-2bf7502f1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e20ac-462a-4fb7-b42f-f51acb8dfc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26DD8C-368C-4F3C-85E2-6429F5681B3F}">
  <ds:schemaRefs>
    <ds:schemaRef ds:uri="http://schemas.microsoft.com/sharepoint/v3/contenttype/forms"/>
  </ds:schemaRefs>
</ds:datastoreItem>
</file>

<file path=customXml/itemProps2.xml><?xml version="1.0" encoding="utf-8"?>
<ds:datastoreItem xmlns:ds="http://schemas.openxmlformats.org/officeDocument/2006/customXml" ds:itemID="{47921A68-95FF-4FCE-AC03-B95042F0B899}">
  <ds:schemaRefs>
    <ds:schemaRef ds:uri="13031e66-3aaa-417e-88b2-2bf7502f1dd9"/>
    <ds:schemaRef ds:uri="bace20ac-462a-4fb7-b42f-f51acb8df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FD671C-3A9E-427A-83C9-5CA1CDEA9237}">
  <ds:schemaRefs>
    <ds:schemaRef ds:uri="13031e66-3aaa-417e-88b2-2bf7502f1dd9"/>
    <ds:schemaRef ds:uri="bace20ac-462a-4fb7-b42f-f51acb8dfc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Widescreen</PresentationFormat>
  <Paragraphs>236</Paragraphs>
  <Slides>26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Abadi</vt:lpstr>
      <vt:lpstr>Arial</vt:lpstr>
      <vt:lpstr>Calibri</vt:lpstr>
      <vt:lpstr>Calibri Light</vt:lpstr>
      <vt:lpstr>Office Theme</vt:lpstr>
      <vt:lpstr>Curriculum Night 2020 - 2021</vt:lpstr>
      <vt:lpstr>Table of Contents</vt:lpstr>
      <vt:lpstr>CONNECT</vt:lpstr>
      <vt:lpstr>Join PTO</vt:lpstr>
      <vt:lpstr>All About Mr. Chesher</vt:lpstr>
      <vt:lpstr>All About Mrs. Levi</vt:lpstr>
      <vt:lpstr>POLICY</vt:lpstr>
      <vt:lpstr>Code of Conduct</vt:lpstr>
      <vt:lpstr>Attendance</vt:lpstr>
      <vt:lpstr>Attendance</vt:lpstr>
      <vt:lpstr>Grading</vt:lpstr>
      <vt:lpstr> Assessments</vt:lpstr>
      <vt:lpstr>Communication</vt:lpstr>
      <vt:lpstr>ACADEMICS</vt:lpstr>
      <vt:lpstr>Standards Mastery Framework</vt:lpstr>
      <vt:lpstr>Reading</vt:lpstr>
      <vt:lpstr>Social Studies</vt:lpstr>
      <vt:lpstr>Writing</vt:lpstr>
      <vt:lpstr>Science</vt:lpstr>
      <vt:lpstr>Math</vt:lpstr>
      <vt:lpstr>RESOURCES &amp; TECHNOLOGY</vt:lpstr>
      <vt:lpstr>                     Adaptive Software Lessons  Personalized Student Track  Teacher Assigned:  Based on Current Classroom Topics</vt:lpstr>
      <vt:lpstr>Learning Extension Resources</vt:lpstr>
      <vt:lpstr>Microsoft Teams</vt:lpstr>
      <vt:lpstr>YOU’RE INVITED!</vt:lpstr>
      <vt:lpstr>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 2019 - 2020</dc:title>
  <dc:creator>Townsend, Allison</dc:creator>
  <cp:lastModifiedBy>Chesher, Paul</cp:lastModifiedBy>
  <cp:revision>2</cp:revision>
  <dcterms:created xsi:type="dcterms:W3CDTF">2020-09-08T17:20:23Z</dcterms:created>
  <dcterms:modified xsi:type="dcterms:W3CDTF">2020-09-09T19:08:10Z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townsenda@fultonschools.org</vt:lpwstr>
  </property>
  <property fmtid="{D5CDD505-2E9C-101B-9397-08002B2CF9AE}" pid="5" name="MSIP_Label_0ee3c538-ec52-435f-ae58-017644bd9513_SetDate">
    <vt:lpwstr>2020-09-08T18:32:44.7546120Z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ActionId">
    <vt:lpwstr>80bb0712-2f51-46e9-b331-24802a8727cb</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y fmtid="{D5CDD505-2E9C-101B-9397-08002B2CF9AE}" pid="11" name="ContentTypeId">
    <vt:lpwstr>0x010100347366573EE746488FD0916144F838A4</vt:lpwstr>
  </property>
</Properties>
</file>